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gif" ContentType="image/gif"/>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2"/>
  </p:notesMasterIdLst>
  <p:sldIdLst>
    <p:sldId id="256" r:id="rId2"/>
    <p:sldId id="259" r:id="rId3"/>
    <p:sldId id="274" r:id="rId4"/>
    <p:sldId id="284" r:id="rId5"/>
    <p:sldId id="291" r:id="rId6"/>
    <p:sldId id="285" r:id="rId7"/>
    <p:sldId id="292" r:id="rId8"/>
    <p:sldId id="293" r:id="rId9"/>
    <p:sldId id="271" r:id="rId10"/>
    <p:sldId id="279" r:id="rId11"/>
  </p:sldIdLst>
  <p:sldSz cx="9144000" cy="5143500" type="screen16x9"/>
  <p:notesSz cx="6858000" cy="9144000"/>
  <p:embeddedFontLst>
    <p:embeddedFont>
      <p:font typeface="Poppins" panose="020B0604020202020204" charset="0"/>
      <p:regular r:id="rId13"/>
    </p:embeddedFont>
    <p:embeddedFont>
      <p:font typeface="Poppins Light" panose="020B0604020202020204" charset="0"/>
      <p:regular r:id="rId14"/>
      <p:italic r:id="rId15"/>
    </p:embeddedFont>
    <p:embeddedFont>
      <p:font typeface="Muli" panose="020B0604020202020204" charset="0"/>
      <p:regular r:id="rId16"/>
      <p:bold r:id="rId17"/>
      <p:italic r:id="rId18"/>
      <p:boldItalic r:id="rId19"/>
    </p:embeddedFont>
    <p:embeddedFont>
      <p:font typeface="Muli Light" panose="020B0604020202020204" charset="0"/>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59" autoAdjust="0"/>
  </p:normalViewPr>
  <p:slideViewPr>
    <p:cSldViewPr snapToGrid="0">
      <p:cViewPr>
        <p:scale>
          <a:sx n="94" d="100"/>
          <a:sy n="94" d="100"/>
        </p:scale>
        <p:origin x="696"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a:t>distribution of patients according to drug use in elders</a:t>
            </a:r>
          </a:p>
        </c:rich>
      </c:tx>
      <c:layout/>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s-MX"/>
        </a:p>
      </c:txPr>
    </c:title>
    <c:autoTitleDeleted val="0"/>
    <c:plotArea>
      <c:layout/>
      <c:doughnutChart>
        <c:varyColors val="1"/>
        <c:ser>
          <c:idx val="0"/>
          <c:order val="0"/>
          <c:tx>
            <c:strRef>
              <c:f>Hoja1!$B$1</c:f>
              <c:strCache>
                <c:ptCount val="1"/>
                <c:pt idx="0">
                  <c:v>pharmaceutical consumtion %</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9DA4-497A-A96D-AD46C3302ABC}"/>
              </c:ext>
            </c:extLst>
          </c:dPt>
          <c:dPt>
            <c:idx val="1"/>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9DA4-497A-A96D-AD46C3302ABC}"/>
              </c:ext>
            </c:extLst>
          </c:dPt>
          <c:dPt>
            <c:idx val="2"/>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9DA4-497A-A96D-AD46C3302ABC}"/>
              </c:ext>
            </c:extLst>
          </c:dPt>
          <c:dPt>
            <c:idx val="3"/>
            <c:bubble3D val="0"/>
            <c:spPr>
              <a:solidFill>
                <a:schemeClr val="accent1">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9DA4-497A-A96D-AD46C3302ABC}"/>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MX"/>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Hoja1!$A$2:$A$5</c:f>
              <c:strCache>
                <c:ptCount val="4"/>
                <c:pt idx="0">
                  <c:v>1 to 3</c:v>
                </c:pt>
                <c:pt idx="1">
                  <c:v>4 to 6</c:v>
                </c:pt>
                <c:pt idx="2">
                  <c:v>more than 6</c:v>
                </c:pt>
                <c:pt idx="3">
                  <c:v>0</c:v>
                </c:pt>
              </c:strCache>
            </c:strRef>
          </c:cat>
          <c:val>
            <c:numRef>
              <c:f>Hoja1!$B$2:$B$5</c:f>
              <c:numCache>
                <c:formatCode>General</c:formatCode>
                <c:ptCount val="4"/>
                <c:pt idx="0">
                  <c:v>19.5</c:v>
                </c:pt>
                <c:pt idx="1">
                  <c:v>58</c:v>
                </c:pt>
                <c:pt idx="2">
                  <c:v>19</c:v>
                </c:pt>
                <c:pt idx="3">
                  <c:v>2.6</c:v>
                </c:pt>
              </c:numCache>
            </c:numRef>
          </c:val>
          <c:extLst>
            <c:ext xmlns:c16="http://schemas.microsoft.com/office/drawing/2014/chart" uri="{C3380CC4-5D6E-409C-BE32-E72D297353CC}">
              <c16:uniqueId val="{00000008-9DA4-497A-A96D-AD46C3302ABC}"/>
            </c:ext>
          </c:extLst>
        </c:ser>
        <c:dLbls>
          <c:showLegendKey val="0"/>
          <c:showVal val="0"/>
          <c:showCatName val="1"/>
          <c:showSerName val="0"/>
          <c:showPercent val="0"/>
          <c:showBubbleSize val="0"/>
          <c:showLeaderLines val="1"/>
        </c:dLbls>
        <c:firstSliceAng val="0"/>
        <c:holeSize val="50"/>
      </c:doughnut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legend>
    <c:plotVisOnly val="1"/>
    <c:dispBlanksAs val="gap"/>
    <c:showDLblsOverMax val="0"/>
  </c:chart>
  <c:spPr>
    <a:noFill/>
    <a:ln>
      <a:noFill/>
    </a:ln>
    <a:effectLst/>
  </c:spPr>
  <c:txPr>
    <a:bodyPr/>
    <a:lstStyle/>
    <a:p>
      <a:pPr>
        <a:defRPr/>
      </a:pPr>
      <a:endParaRPr lang="es-MX"/>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¿This is a wide spread phenomenon, is estimated that between 26 and 59 % of elders are part of the phenomenon called “Abandonment of treatment”, which consists in interrupting the therapeutic regime and also Take more than two medications at different times and frequencies which is hard for them.</a:t>
            </a:r>
            <a:endParaRPr lang="es-MX"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defRPr/>
            </a:pP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¿Did you know that more than 50% of patients abandon their </a:t>
            </a:r>
            <a:r>
              <a:rPr lang="en-US" sz="1100" b="0" i="0" u="none" strike="noStrike" cap="none" dirty="0" err="1" smtClean="0">
                <a:solidFill>
                  <a:srgbClr val="000000"/>
                </a:solidFill>
                <a:effectLst/>
                <a:latin typeface="Arial" panose="020B0604020202020204"/>
                <a:ea typeface="Arial" panose="020B0604020202020204"/>
                <a:cs typeface="Arial" panose="020B0604020202020204"/>
                <a:sym typeface="Arial" panose="020B0604020202020204"/>
              </a:rPr>
              <a:t>therapeutical</a:t>
            </a: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 regime </a:t>
            </a:r>
            <a:r>
              <a:rPr lang="en-US" sz="1100" b="0" i="0" u="none" strike="noStrike" cap="none" baseline="0" dirty="0" smtClean="0">
                <a:solidFill>
                  <a:srgbClr val="000000"/>
                </a:solidFill>
                <a:effectLst/>
                <a:latin typeface="Arial" panose="020B0604020202020204"/>
                <a:ea typeface="Arial" panose="020B0604020202020204"/>
                <a:cs typeface="Arial" panose="020B0604020202020204"/>
                <a:sym typeface="Arial" panose="020B0604020202020204"/>
              </a:rPr>
              <a:t> that’s because</a:t>
            </a: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 they take more than 2 different medicines at different frequencies?</a:t>
            </a:r>
            <a:endParaRPr lang="es-MX"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defRPr/>
            </a:pPr>
            <a:r>
              <a:rPr lang="en-US" sz="1100" b="0" i="0" u="none" strike="noStrike" cap="none" dirty="0" err="1" smtClean="0">
                <a:solidFill>
                  <a:srgbClr val="000000"/>
                </a:solidFill>
                <a:effectLst/>
                <a:latin typeface="Arial" panose="020B0604020202020204"/>
                <a:ea typeface="Arial" panose="020B0604020202020204"/>
                <a:cs typeface="Arial" panose="020B0604020202020204"/>
                <a:sym typeface="Arial" panose="020B0604020202020204"/>
              </a:rPr>
              <a:t>Memosine</a:t>
            </a: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 is an intelligent pillbox that efficiently.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defRPr/>
            </a:pP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helps to remember the time for taking the medication with a innovative</a:t>
            </a:r>
            <a:r>
              <a:rPr lang="en-US" sz="1100" b="0" i="0" u="none" strike="noStrike" cap="none" baseline="0" dirty="0" smtClean="0">
                <a:solidFill>
                  <a:srgbClr val="000000"/>
                </a:solidFill>
                <a:effectLst/>
                <a:latin typeface="Arial" panose="020B0604020202020204"/>
                <a:ea typeface="Arial" panose="020B0604020202020204"/>
                <a:cs typeface="Arial" panose="020B0604020202020204"/>
                <a:sym typeface="Arial" panose="020B0604020202020204"/>
              </a:rPr>
              <a:t> </a:t>
            </a: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user interface.</a:t>
            </a:r>
          </a:p>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defRPr/>
            </a:pPr>
            <a:r>
              <a:rPr lang="en-US"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rPr>
              <a:t>that allows people not so connected with modern technology in</a:t>
            </a:r>
            <a:r>
              <a:rPr lang="en-US" sz="1100" b="0" i="0" u="none" strike="noStrike" cap="none" baseline="0" dirty="0" smtClean="0">
                <a:solidFill>
                  <a:srgbClr val="000000"/>
                </a:solidFill>
                <a:effectLst/>
                <a:latin typeface="Arial" panose="020B0604020202020204"/>
                <a:ea typeface="Arial" panose="020B0604020202020204"/>
                <a:cs typeface="Arial" panose="020B0604020202020204"/>
                <a:sym typeface="Arial" panose="020B0604020202020204"/>
              </a:rPr>
              <a:t> order to stick with its therapeutically regime.</a:t>
            </a:r>
            <a:endParaRPr lang="es-MX" sz="1100" b="0" i="0" u="none" strike="noStrike" cap="none" dirty="0" smtClean="0">
              <a:solidFill>
                <a:srgbClr val="000000"/>
              </a:solidFill>
              <a:effectLst/>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stretch>
            <a:fillRect/>
          </a:stretch>
        </p:blipFill>
        <p:spPr>
          <a:xfrm>
            <a:off x="4581150" y="1759800"/>
            <a:ext cx="4371926" cy="3210074"/>
          </a:xfrm>
          <a:prstGeom prst="rect">
            <a:avLst/>
          </a:prstGeom>
          <a:noFill/>
          <a:ln>
            <a:noFill/>
          </a:ln>
        </p:spPr>
      </p:pic>
      <p:sp>
        <p:nvSpPr>
          <p:cNvPr id="11" name="Google Shape;11;p2"/>
          <p:cNvSpPr txBox="1">
            <a:spLocks noGrp="1"/>
          </p:cNvSpPr>
          <p:nvPr>
            <p:ph type="ctrTitle"/>
          </p:nvPr>
        </p:nvSpPr>
        <p:spPr>
          <a:xfrm>
            <a:off x="685800" y="696425"/>
            <a:ext cx="5391000" cy="2930400"/>
          </a:xfrm>
          <a:prstGeom prst="rect">
            <a:avLst/>
          </a:prstGeom>
        </p:spPr>
        <p:txBody>
          <a:bodyPr spcFirstLastPara="1" wrap="square" lIns="0" tIns="0" rIns="0" bIns="0" anchor="t"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p:cNvPicPr preferRelativeResize="0"/>
          <p:nvPr/>
        </p:nvPicPr>
        <p:blipFill>
          <a:blip r:embed="rId2"/>
          <a:stretch>
            <a:fillRect/>
          </a:stretch>
        </p:blipFill>
        <p:spPr>
          <a:xfrm>
            <a:off x="5150275" y="2175625"/>
            <a:ext cx="3879000" cy="2870460"/>
          </a:xfrm>
          <a:prstGeom prst="rect">
            <a:avLst/>
          </a:prstGeom>
          <a:noFill/>
          <a:ln>
            <a:noFill/>
          </a:ln>
        </p:spPr>
      </p:pic>
      <p:sp>
        <p:nvSpPr>
          <p:cNvPr id="14" name="Google Shape;14;p3"/>
          <p:cNvSpPr txBox="1">
            <a:spLocks noGrp="1"/>
          </p:cNvSpPr>
          <p:nvPr>
            <p:ph type="ctrTitle"/>
          </p:nvPr>
        </p:nvSpPr>
        <p:spPr>
          <a:xfrm>
            <a:off x="685800" y="1811950"/>
            <a:ext cx="4973100" cy="1159800"/>
          </a:xfrm>
          <a:prstGeom prst="rect">
            <a:avLst/>
          </a:prstGeom>
        </p:spPr>
        <p:txBody>
          <a:bodyPr spcFirstLastPara="1" wrap="square" lIns="0" tIns="0" rIns="0" bIns="0"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685800" y="3144850"/>
            <a:ext cx="2493600" cy="784800"/>
          </a:xfrm>
          <a:prstGeom prst="rect">
            <a:avLst/>
          </a:prstGeom>
        </p:spPr>
        <p:txBody>
          <a:bodyPr spcFirstLastPara="1" wrap="square" lIns="0" tIns="0" rIns="0" bIns="0" anchor="t" anchorCtr="0"/>
          <a:lstStyle>
            <a:lvl1pPr lvl="0" rtl="0">
              <a:spcBef>
                <a:spcPts val="0"/>
              </a:spcBef>
              <a:spcAft>
                <a:spcPts val="0"/>
              </a:spcAft>
              <a:buClr>
                <a:srgbClr val="A7A4BC"/>
              </a:buClr>
              <a:buSzPts val="1800"/>
              <a:buNone/>
              <a:defRPr sz="1800">
                <a:solidFill>
                  <a:srgbClr val="A7A4BC"/>
                </a:solidFill>
              </a:defRPr>
            </a:lvl1pPr>
            <a:lvl2pPr lvl="1" rtl="0">
              <a:spcBef>
                <a:spcPts val="0"/>
              </a:spcBef>
              <a:spcAft>
                <a:spcPts val="0"/>
              </a:spcAft>
              <a:buClr>
                <a:srgbClr val="A7A4BC"/>
              </a:buClr>
              <a:buSzPts val="1800"/>
              <a:buNone/>
              <a:defRPr sz="1800">
                <a:solidFill>
                  <a:srgbClr val="A7A4BC"/>
                </a:solidFill>
              </a:defRPr>
            </a:lvl2pPr>
            <a:lvl3pPr lvl="2" rtl="0">
              <a:spcBef>
                <a:spcPts val="0"/>
              </a:spcBef>
              <a:spcAft>
                <a:spcPts val="0"/>
              </a:spcAft>
              <a:buClr>
                <a:srgbClr val="A7A4BC"/>
              </a:buClr>
              <a:buSzPts val="1800"/>
              <a:buNone/>
              <a:defRPr sz="1800">
                <a:solidFill>
                  <a:srgbClr val="A7A4BC"/>
                </a:solidFill>
              </a:defRPr>
            </a:lvl3pPr>
            <a:lvl4pPr lvl="3" rtl="0">
              <a:spcBef>
                <a:spcPts val="0"/>
              </a:spcBef>
              <a:spcAft>
                <a:spcPts val="0"/>
              </a:spcAft>
              <a:buClr>
                <a:srgbClr val="A7A4BC"/>
              </a:buClr>
              <a:buSzPts val="1800"/>
              <a:buNone/>
              <a:defRPr sz="1800">
                <a:solidFill>
                  <a:srgbClr val="A7A4BC"/>
                </a:solidFill>
              </a:defRPr>
            </a:lvl4pPr>
            <a:lvl5pPr lvl="4" rtl="0">
              <a:spcBef>
                <a:spcPts val="0"/>
              </a:spcBef>
              <a:spcAft>
                <a:spcPts val="0"/>
              </a:spcAft>
              <a:buClr>
                <a:srgbClr val="A7A4BC"/>
              </a:buClr>
              <a:buSzPts val="1800"/>
              <a:buNone/>
              <a:defRPr sz="1800">
                <a:solidFill>
                  <a:srgbClr val="A7A4BC"/>
                </a:solidFill>
              </a:defRPr>
            </a:lvl5pPr>
            <a:lvl6pPr lvl="5" rtl="0">
              <a:spcBef>
                <a:spcPts val="0"/>
              </a:spcBef>
              <a:spcAft>
                <a:spcPts val="0"/>
              </a:spcAft>
              <a:buClr>
                <a:srgbClr val="A7A4BC"/>
              </a:buClr>
              <a:buSzPts val="1800"/>
              <a:buNone/>
              <a:defRPr sz="1800">
                <a:solidFill>
                  <a:srgbClr val="A7A4BC"/>
                </a:solidFill>
              </a:defRPr>
            </a:lvl6pPr>
            <a:lvl7pPr lvl="6" rtl="0">
              <a:spcBef>
                <a:spcPts val="0"/>
              </a:spcBef>
              <a:spcAft>
                <a:spcPts val="0"/>
              </a:spcAft>
              <a:buClr>
                <a:srgbClr val="A7A4BC"/>
              </a:buClr>
              <a:buSzPts val="1800"/>
              <a:buNone/>
              <a:defRPr sz="1800">
                <a:solidFill>
                  <a:srgbClr val="A7A4BC"/>
                </a:solidFill>
              </a:defRPr>
            </a:lvl7pPr>
            <a:lvl8pPr lvl="7" rtl="0">
              <a:spcBef>
                <a:spcPts val="0"/>
              </a:spcBef>
              <a:spcAft>
                <a:spcPts val="0"/>
              </a:spcAft>
              <a:buClr>
                <a:srgbClr val="A7A4BC"/>
              </a:buClr>
              <a:buSzPts val="1800"/>
              <a:buNone/>
              <a:defRPr sz="1800">
                <a:solidFill>
                  <a:srgbClr val="A7A4BC"/>
                </a:solidFill>
              </a:defRPr>
            </a:lvl8pPr>
            <a:lvl9pPr lvl="8" rtl="0">
              <a:spcBef>
                <a:spcPts val="0"/>
              </a:spcBef>
              <a:spcAft>
                <a:spcPts val="0"/>
              </a:spcAft>
              <a:buClr>
                <a:srgbClr val="A7A4BC"/>
              </a:buClr>
              <a:buSzPts val="1800"/>
              <a:buNone/>
              <a:defRPr sz="1800">
                <a:solidFill>
                  <a:srgbClr val="A7A4BC"/>
                </a:solidFill>
              </a:defRPr>
            </a:lvl9pPr>
          </a:lstStyle>
          <a:p>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pic>
        <p:nvPicPr>
          <p:cNvPr id="22" name="Google Shape;22;p5"/>
          <p:cNvPicPr preferRelativeResize="0"/>
          <p:nvPr/>
        </p:nvPicPr>
        <p:blipFill>
          <a:blip r:embed="rId2"/>
          <a:stretch>
            <a:fillRect/>
          </a:stretch>
        </p:blipFill>
        <p:spPr>
          <a:xfrm>
            <a:off x="5289349" y="2301324"/>
            <a:ext cx="3702249" cy="2686125"/>
          </a:xfrm>
          <a:prstGeom prst="rect">
            <a:avLst/>
          </a:prstGeom>
          <a:noFill/>
          <a:ln>
            <a:noFill/>
          </a:ln>
        </p:spPr>
      </p:pic>
      <p:sp>
        <p:nvSpPr>
          <p:cNvPr id="23" name="Google Shape;23;p5"/>
          <p:cNvSpPr txBox="1">
            <a:spLocks noGrp="1"/>
          </p:cNvSpPr>
          <p:nvPr>
            <p:ph type="title"/>
          </p:nvPr>
        </p:nvSpPr>
        <p:spPr>
          <a:xfrm>
            <a:off x="457200" y="1044175"/>
            <a:ext cx="6300300" cy="857400"/>
          </a:xfrm>
          <a:prstGeom prst="rect">
            <a:avLst/>
          </a:prstGeom>
        </p:spPr>
        <p:txBody>
          <a:bodyPr spcFirstLastPara="1" wrap="square" lIns="0" tIns="0" rIns="0" bIns="0" anchor="b" anchorCtr="0"/>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4" name="Google Shape;24;p5"/>
          <p:cNvSpPr txBox="1">
            <a:spLocks noGrp="1"/>
          </p:cNvSpPr>
          <p:nvPr>
            <p:ph type="body" idx="1"/>
          </p:nvPr>
        </p:nvSpPr>
        <p:spPr>
          <a:xfrm>
            <a:off x="457200" y="2038350"/>
            <a:ext cx="4929300" cy="1862700"/>
          </a:xfrm>
          <a:prstGeom prst="rect">
            <a:avLst/>
          </a:prstGeom>
        </p:spPr>
        <p:txBody>
          <a:bodyPr spcFirstLastPara="1" wrap="square" lIns="0" tIns="0" rIns="0" bIns="0" anchor="t" anchorCtr="0"/>
          <a:lstStyle>
            <a:lvl1pPr marL="457200" lvl="0" indent="-368300">
              <a:spcBef>
                <a:spcPts val="600"/>
              </a:spcBef>
              <a:spcAft>
                <a:spcPts val="0"/>
              </a:spcAft>
              <a:buSzPts val="22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25" name="Google Shape;25;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1044175"/>
            <a:ext cx="6300300" cy="857400"/>
          </a:xfrm>
          <a:prstGeom prst="rect">
            <a:avLst/>
          </a:prstGeom>
        </p:spPr>
        <p:txBody>
          <a:bodyPr spcFirstLastPara="1" wrap="square" lIns="0" tIns="0" rIns="0" bIns="0" anchor="b" anchorCtr="0"/>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41" name="Google Shape;41;p8"/>
          <p:cNvSpPr txBox="1">
            <a:spLocks noGrp="1"/>
          </p:cNvSpPr>
          <p:nvPr>
            <p:ph type="body" idx="1"/>
          </p:nvPr>
        </p:nvSpPr>
        <p:spPr>
          <a:xfrm>
            <a:off x="457200" y="2082325"/>
            <a:ext cx="2359800" cy="2843400"/>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2" name="Google Shape;42;p8"/>
          <p:cNvSpPr txBox="1">
            <a:spLocks noGrp="1"/>
          </p:cNvSpPr>
          <p:nvPr>
            <p:ph type="body" idx="2"/>
          </p:nvPr>
        </p:nvSpPr>
        <p:spPr>
          <a:xfrm>
            <a:off x="3392100" y="2082325"/>
            <a:ext cx="2359800" cy="2843400"/>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3" name="Google Shape;43;p8"/>
          <p:cNvSpPr txBox="1">
            <a:spLocks noGrp="1"/>
          </p:cNvSpPr>
          <p:nvPr>
            <p:ph type="body" idx="3"/>
          </p:nvPr>
        </p:nvSpPr>
        <p:spPr>
          <a:xfrm>
            <a:off x="6326997" y="2082325"/>
            <a:ext cx="2359800" cy="2843400"/>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4" name="Google Shape;44;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pic>
        <p:nvPicPr>
          <p:cNvPr id="46" name="Google Shape;46;p9"/>
          <p:cNvPicPr preferRelativeResize="0"/>
          <p:nvPr/>
        </p:nvPicPr>
        <p:blipFill>
          <a:blip r:embed="rId2"/>
          <a:stretch>
            <a:fillRect/>
          </a:stretch>
        </p:blipFill>
        <p:spPr>
          <a:xfrm>
            <a:off x="5872725" y="2225700"/>
            <a:ext cx="3118876" cy="2765399"/>
          </a:xfrm>
          <a:prstGeom prst="rect">
            <a:avLst/>
          </a:prstGeom>
          <a:noFill/>
          <a:ln>
            <a:noFill/>
          </a:ln>
        </p:spPr>
      </p:pic>
      <p:sp>
        <p:nvSpPr>
          <p:cNvPr id="47" name="Google Shape;47;p9"/>
          <p:cNvSpPr txBox="1">
            <a:spLocks noGrp="1"/>
          </p:cNvSpPr>
          <p:nvPr>
            <p:ph type="title"/>
          </p:nvPr>
        </p:nvSpPr>
        <p:spPr>
          <a:xfrm>
            <a:off x="457200" y="1044175"/>
            <a:ext cx="6300300" cy="857400"/>
          </a:xfrm>
          <a:prstGeom prst="rect">
            <a:avLst/>
          </a:prstGeom>
        </p:spPr>
        <p:txBody>
          <a:bodyPr spcFirstLastPara="1" wrap="square" lIns="0" tIns="0" rIns="0" bIns="0" anchor="b" anchorCtr="0"/>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8" name="Google Shape;48;p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457200" y="4406309"/>
            <a:ext cx="8229600" cy="519600"/>
          </a:xfrm>
          <a:prstGeom prst="rect">
            <a:avLst/>
          </a:prstGeom>
        </p:spPr>
        <p:txBody>
          <a:bodyPr spcFirstLastPara="1" wrap="square" lIns="0" tIns="0" rIns="0" bIns="0" anchor="t" anchorCtr="0"/>
          <a:lstStyle>
            <a:lvl1pPr marL="457200" lvl="0" indent="-228600">
              <a:spcBef>
                <a:spcPts val="360"/>
              </a:spcBef>
              <a:spcAft>
                <a:spcPts val="0"/>
              </a:spcAft>
              <a:buSzPts val="1600"/>
              <a:buNone/>
              <a:defRPr sz="1600"/>
            </a:lvl1pPr>
          </a:lstStyle>
          <a:p>
            <a:endParaRPr/>
          </a:p>
        </p:txBody>
      </p:sp>
      <p:sp>
        <p:nvSpPr>
          <p:cNvPr id="54" name="Google Shape;54;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lang="en-GB"/>
          </a:p>
        </p:txBody>
      </p:sp>
      <p:pic>
        <p:nvPicPr>
          <p:cNvPr id="55" name="Google Shape;55;p11"/>
          <p:cNvPicPr preferRelativeResize="0"/>
          <p:nvPr/>
        </p:nvPicPr>
        <p:blipFill>
          <a:blip r:embed="rId2"/>
          <a:stretch>
            <a:fillRect/>
          </a:stretch>
        </p:blipFill>
        <p:spPr>
          <a:xfrm>
            <a:off x="5230275" y="2032125"/>
            <a:ext cx="3761325" cy="2958925"/>
          </a:xfrm>
          <a:prstGeom prst="rect">
            <a:avLst/>
          </a:prstGeom>
          <a:noFill/>
          <a:ln>
            <a:noFill/>
          </a:ln>
        </p:spPr>
      </p:pic>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pic>
        <p:nvPicPr>
          <p:cNvPr id="57" name="Google Shape;57;p12"/>
          <p:cNvPicPr preferRelativeResize="0"/>
          <p:nvPr/>
        </p:nvPicPr>
        <p:blipFill>
          <a:blip r:embed="rId2"/>
          <a:stretch>
            <a:fillRect/>
          </a:stretch>
        </p:blipFill>
        <p:spPr>
          <a:xfrm>
            <a:off x="5541170" y="2518284"/>
            <a:ext cx="3450425" cy="2472825"/>
          </a:xfrm>
          <a:prstGeom prst="rect">
            <a:avLst/>
          </a:prstGeom>
          <a:noFill/>
          <a:ln>
            <a:noFill/>
          </a:ln>
        </p:spPr>
      </p:pic>
      <p:sp>
        <p:nvSpPr>
          <p:cNvPr id="58" name="Google Shape;58;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044175"/>
            <a:ext cx="6300300" cy="857400"/>
          </a:xfrm>
          <a:prstGeom prst="rect">
            <a:avLst/>
          </a:prstGeom>
          <a:noFill/>
          <a:ln>
            <a:noFill/>
          </a:ln>
        </p:spPr>
        <p:txBody>
          <a:bodyPr spcFirstLastPara="1" wrap="square" lIns="0" tIns="0" rIns="0" bIns="0" anchor="b" anchorCtr="0"/>
          <a:lstStyle>
            <a:lvl1pPr lvl="0">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2pPr>
            <a:lvl3pPr lvl="2">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3pPr>
            <a:lvl4pPr lvl="3">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4pPr>
            <a:lvl5pPr lvl="4">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5pPr>
            <a:lvl6pPr lvl="5">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6pPr>
            <a:lvl7pPr lvl="6">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7pPr>
            <a:lvl8pPr lvl="7">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8pPr>
            <a:lvl9pPr lvl="8">
              <a:spcBef>
                <a:spcPts val="0"/>
              </a:spcBef>
              <a:spcAft>
                <a:spcPts val="0"/>
              </a:spcAft>
              <a:buClr>
                <a:srgbClr val="A7D86D"/>
              </a:buClr>
              <a:buSzPts val="4800"/>
              <a:buFont typeface="Poppins" panose="00000500000000000000"/>
              <a:buNone/>
              <a:defRPr sz="4800" b="1">
                <a:solidFill>
                  <a:srgbClr val="A7D86D"/>
                </a:solidFill>
                <a:latin typeface="Poppins" panose="00000500000000000000"/>
                <a:ea typeface="Poppins" panose="00000500000000000000"/>
                <a:cs typeface="Poppins" panose="00000500000000000000"/>
                <a:sym typeface="Poppins" panose="00000500000000000000"/>
              </a:defRPr>
            </a:lvl9pPr>
          </a:lstStyle>
          <a:p>
            <a:endParaRPr/>
          </a:p>
        </p:txBody>
      </p:sp>
      <p:sp>
        <p:nvSpPr>
          <p:cNvPr id="7" name="Google Shape;7;p1"/>
          <p:cNvSpPr txBox="1">
            <a:spLocks noGrp="1"/>
          </p:cNvSpPr>
          <p:nvPr>
            <p:ph type="body" idx="1"/>
          </p:nvPr>
        </p:nvSpPr>
        <p:spPr>
          <a:xfrm>
            <a:off x="457200" y="2038350"/>
            <a:ext cx="4929300" cy="1862700"/>
          </a:xfrm>
          <a:prstGeom prst="rect">
            <a:avLst/>
          </a:prstGeom>
          <a:noFill/>
          <a:ln>
            <a:noFill/>
          </a:ln>
        </p:spPr>
        <p:txBody>
          <a:bodyPr spcFirstLastPara="1" wrap="square" lIns="0" tIns="0" rIns="0" bIns="0" anchor="t" anchorCtr="0"/>
          <a:lstStyle>
            <a:lvl1pPr marL="457200" lvl="0" indent="-368300">
              <a:lnSpc>
                <a:spcPct val="115000"/>
              </a:lnSpc>
              <a:spcBef>
                <a:spcPts val="600"/>
              </a:spcBef>
              <a:spcAft>
                <a:spcPts val="0"/>
              </a:spcAft>
              <a:buClr>
                <a:srgbClr val="A7D86D"/>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1pPr>
            <a:lvl2pPr marL="914400" lvl="1"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2pPr>
            <a:lvl3pPr marL="1371600" lvl="2"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3pPr>
            <a:lvl4pPr marL="1828800" lvl="3"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4pPr>
            <a:lvl5pPr marL="2286000" lvl="4"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5pPr>
            <a:lvl6pPr marL="2743200" lvl="5"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6pPr>
            <a:lvl7pPr marL="3200400" lvl="6"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7pPr>
            <a:lvl8pPr marL="3657600" lvl="7"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8pPr>
            <a:lvl9pPr marL="4114800" lvl="8" indent="-368300">
              <a:lnSpc>
                <a:spcPct val="115000"/>
              </a:lnSpc>
              <a:spcBef>
                <a:spcPts val="0"/>
              </a:spcBef>
              <a:spcAft>
                <a:spcPts val="0"/>
              </a:spcAft>
              <a:buClr>
                <a:srgbClr val="A7A4BC"/>
              </a:buClr>
              <a:buSzPts val="2200"/>
              <a:buFont typeface="Muli Light" panose="00000500000000000000"/>
              <a:buChar char="■"/>
              <a:defRPr sz="2200">
                <a:solidFill>
                  <a:srgbClr val="65617D"/>
                </a:solidFill>
                <a:latin typeface="Muli Light" panose="00000500000000000000"/>
                <a:ea typeface="Muli Light" panose="00000500000000000000"/>
                <a:cs typeface="Muli Light" panose="00000500000000000000"/>
                <a:sym typeface="Muli Light" panose="00000500000000000000"/>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1pPr>
            <a:lvl2pPr lvl="1"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2pPr>
            <a:lvl3pPr lvl="2"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3pPr>
            <a:lvl4pPr lvl="3"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4pPr>
            <a:lvl5pPr lvl="4"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5pPr>
            <a:lvl6pPr lvl="5"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6pPr>
            <a:lvl7pPr lvl="6"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7pPr>
            <a:lvl8pPr lvl="7"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8pPr>
            <a:lvl9pPr lvl="8" algn="r">
              <a:buNone/>
              <a:defRPr sz="1300">
                <a:solidFill>
                  <a:srgbClr val="A7D86D"/>
                </a:solidFill>
                <a:latin typeface="Poppins Light" panose="00000500000000000000"/>
                <a:ea typeface="Poppins Light" panose="00000500000000000000"/>
                <a:cs typeface="Poppins Light" panose="00000500000000000000"/>
                <a:sym typeface="Poppins Light" panose="00000500000000000000"/>
              </a:defRPr>
            </a:lvl9pPr>
          </a:lstStyle>
          <a:p>
            <a:pPr marL="0" lvl="0" indent="0" algn="r" rtl="0">
              <a:spcBef>
                <a:spcPts val="0"/>
              </a:spcBef>
              <a:spcAft>
                <a:spcPts val="0"/>
              </a:spcAft>
              <a:buNone/>
            </a:pPr>
            <a:fld id="{00000000-1234-1234-1234-123412341234}" type="slidenum">
              <a:rPr lang="en-GB"/>
              <a:t>‹Nº›</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tiff"/></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685800" y="696425"/>
            <a:ext cx="5391000" cy="727130"/>
          </a:xfrm>
          <a:prstGeom prst="rect">
            <a:avLst/>
          </a:prstGeom>
        </p:spPr>
        <p:txBody>
          <a:bodyPr spcFirstLastPara="1" wrap="square" lIns="0" tIns="0" rIns="0" bIns="0" anchor="t" anchorCtr="0">
            <a:noAutofit/>
          </a:bodyPr>
          <a:lstStyle/>
          <a:p>
            <a:pPr lvl="0"/>
            <a:r>
              <a:rPr lang="en-US" sz="3200" dirty="0" smtClean="0"/>
              <a:t> </a:t>
            </a:r>
            <a:r>
              <a:rPr lang="en-US" sz="3200" dirty="0"/>
              <a:t>Statement of the </a:t>
            </a:r>
            <a:r>
              <a:rPr lang="en-US" sz="3200" dirty="0" smtClean="0"/>
              <a:t>problem</a:t>
            </a:r>
            <a:br>
              <a:rPr lang="en-US" sz="3200" dirty="0" smtClean="0"/>
            </a:br>
            <a:endParaRPr sz="3200" dirty="0"/>
          </a:p>
        </p:txBody>
      </p:sp>
      <p:sp>
        <p:nvSpPr>
          <p:cNvPr id="5" name="Google Shape;87;p17"/>
          <p:cNvSpPr txBox="1"/>
          <p:nvPr/>
        </p:nvSpPr>
        <p:spPr>
          <a:xfrm>
            <a:off x="353291" y="1714500"/>
            <a:ext cx="5870864" cy="3117271"/>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lvl="0" indent="-285750">
              <a:lnSpc>
                <a:spcPct val="115000"/>
              </a:lnSpc>
              <a:buClr>
                <a:srgbClr val="A7A4BC"/>
              </a:buClr>
              <a:buSzPts val="1800"/>
              <a:buFont typeface="Arial" panose="020B0604020202020204" pitchFamily="34" charset="0"/>
              <a:buChar char="•"/>
            </a:pPr>
            <a:r>
              <a:rPr lang="en-US" sz="1800" dirty="0" smtClean="0">
                <a:solidFill>
                  <a:srgbClr val="A7A4BC"/>
                </a:solidFill>
                <a:latin typeface="Muli Light" panose="00000500000000000000"/>
                <a:sym typeface="Muli Light" panose="00000500000000000000"/>
              </a:rPr>
              <a:t>26 to 59 % </a:t>
            </a:r>
            <a:r>
              <a:rPr lang="en-US" sz="1800" dirty="0">
                <a:solidFill>
                  <a:srgbClr val="A7A4BC"/>
                </a:solidFill>
                <a:latin typeface="Muli Light" panose="00000500000000000000"/>
                <a:sym typeface="Muli Light" panose="00000500000000000000"/>
              </a:rPr>
              <a:t>of </a:t>
            </a:r>
            <a:r>
              <a:rPr lang="en-US" sz="1800" dirty="0" smtClean="0">
                <a:solidFill>
                  <a:srgbClr val="A7A4BC"/>
                </a:solidFill>
                <a:latin typeface="Muli Light" panose="00000500000000000000"/>
                <a:sym typeface="Muli Light" panose="00000500000000000000"/>
              </a:rPr>
              <a:t>elders are </a:t>
            </a:r>
            <a:r>
              <a:rPr lang="en-US" sz="1800" dirty="0">
                <a:solidFill>
                  <a:srgbClr val="A7A4BC"/>
                </a:solidFill>
                <a:latin typeface="Muli Light" panose="00000500000000000000"/>
                <a:sym typeface="Muli Light" panose="00000500000000000000"/>
              </a:rPr>
              <a:t>part of the phenomenon called </a:t>
            </a:r>
            <a:r>
              <a:rPr lang="en-US" sz="1800" dirty="0" smtClean="0">
                <a:solidFill>
                  <a:srgbClr val="A7A4BC"/>
                </a:solidFill>
                <a:latin typeface="Muli Light" panose="00000500000000000000"/>
                <a:sym typeface="Muli Light" panose="00000500000000000000"/>
              </a:rPr>
              <a:t>“Abandonment </a:t>
            </a:r>
            <a:r>
              <a:rPr lang="en-US" sz="1800" dirty="0">
                <a:solidFill>
                  <a:srgbClr val="A7A4BC"/>
                </a:solidFill>
                <a:latin typeface="Muli Light" panose="00000500000000000000"/>
                <a:sym typeface="Muli Light" panose="00000500000000000000"/>
              </a:rPr>
              <a:t>of </a:t>
            </a:r>
            <a:r>
              <a:rPr lang="en-US" sz="1800" dirty="0" smtClean="0">
                <a:solidFill>
                  <a:srgbClr val="A7A4BC"/>
                </a:solidFill>
                <a:latin typeface="Muli Light" panose="00000500000000000000"/>
                <a:sym typeface="Muli Light" panose="00000500000000000000"/>
              </a:rPr>
              <a:t>treatment”, </a:t>
            </a:r>
            <a:r>
              <a:rPr lang="en-US" sz="1800" dirty="0">
                <a:solidFill>
                  <a:srgbClr val="A7A4BC"/>
                </a:solidFill>
                <a:latin typeface="Muli Light" panose="00000500000000000000"/>
                <a:sym typeface="Muli Light" panose="00000500000000000000"/>
              </a:rPr>
              <a:t>which consists in interrupting the therapeutic </a:t>
            </a:r>
            <a:r>
              <a:rPr lang="en-US" sz="1800" dirty="0" smtClean="0">
                <a:solidFill>
                  <a:srgbClr val="A7A4BC"/>
                </a:solidFill>
                <a:latin typeface="Muli Light" panose="00000500000000000000"/>
                <a:sym typeface="Muli Light" panose="00000500000000000000"/>
              </a:rPr>
              <a:t>regime.</a:t>
            </a:r>
          </a:p>
          <a:p>
            <a:pPr marL="285750" lvl="0" indent="-285750">
              <a:lnSpc>
                <a:spcPct val="115000"/>
              </a:lnSpc>
              <a:buClr>
                <a:srgbClr val="A7A4BC"/>
              </a:buClr>
              <a:buSzPts val="1800"/>
              <a:buFont typeface="Arial" panose="020B0604020202020204" pitchFamily="34" charset="0"/>
              <a:buChar char="•"/>
            </a:pPr>
            <a:r>
              <a:rPr lang="en-US" sz="1800" dirty="0">
                <a:solidFill>
                  <a:srgbClr val="A7A4BC"/>
                </a:solidFill>
                <a:latin typeface="Muli Light" panose="00000500000000000000"/>
                <a:sym typeface="Muli Light" panose="00000500000000000000"/>
              </a:rPr>
              <a:t>take more than two medications at different times and </a:t>
            </a:r>
            <a:r>
              <a:rPr lang="en-US" sz="1800" dirty="0" smtClean="0">
                <a:solidFill>
                  <a:srgbClr val="A7A4BC"/>
                </a:solidFill>
                <a:latin typeface="Muli Light" panose="00000500000000000000"/>
                <a:sym typeface="Muli Light" panose="00000500000000000000"/>
              </a:rPr>
              <a:t>frequencies is hard.</a:t>
            </a:r>
          </a:p>
          <a:p>
            <a:pPr marL="285750" lvl="0" indent="-285750">
              <a:lnSpc>
                <a:spcPct val="115000"/>
              </a:lnSpc>
              <a:buClr>
                <a:srgbClr val="A7A4BC"/>
              </a:buClr>
              <a:buSzPts val="1800"/>
              <a:buFont typeface="Arial" panose="020B0604020202020204" pitchFamily="34" charset="0"/>
              <a:buChar char="•"/>
            </a:pPr>
            <a:r>
              <a:rPr lang="en-US" sz="1800" dirty="0">
                <a:solidFill>
                  <a:srgbClr val="A7A4BC"/>
                </a:solidFill>
                <a:latin typeface="Muli Light" panose="00000500000000000000"/>
                <a:sym typeface="Muli Light" panose="00000500000000000000"/>
              </a:rPr>
              <a:t>patients stop taking medication for lack of cognitive </a:t>
            </a:r>
            <a:r>
              <a:rPr lang="en-US" sz="1800" dirty="0" smtClean="0">
                <a:solidFill>
                  <a:srgbClr val="A7A4BC"/>
                </a:solidFill>
                <a:latin typeface="Muli Light" panose="00000500000000000000"/>
                <a:sym typeface="Muli Light" panose="00000500000000000000"/>
              </a:rPr>
              <a:t>support</a:t>
            </a:r>
          </a:p>
          <a:p>
            <a:pPr marL="285750" lvl="0" indent="-285750">
              <a:lnSpc>
                <a:spcPct val="115000"/>
              </a:lnSpc>
              <a:buClr>
                <a:srgbClr val="A7A4BC"/>
              </a:buClr>
              <a:buSzPts val="1800"/>
              <a:buFont typeface="Arial" panose="020B0604020202020204" pitchFamily="34" charset="0"/>
              <a:buChar char="•"/>
            </a:pPr>
            <a:r>
              <a:rPr lang="en-US" sz="1800" dirty="0">
                <a:solidFill>
                  <a:srgbClr val="A7A4BC"/>
                </a:solidFill>
                <a:latin typeface="Muli Light" panose="00000500000000000000"/>
                <a:sym typeface="Muli Light" panose="00000500000000000000"/>
              </a:rPr>
              <a:t>economic spillover in the health sector</a:t>
            </a:r>
            <a:endParaRPr lang="en-US" sz="1800" dirty="0" smtClean="0">
              <a:solidFill>
                <a:srgbClr val="A7A4BC"/>
              </a:solidFill>
              <a:latin typeface="Muli Light" panose="00000500000000000000"/>
              <a:sym typeface="Muli Light" panose="00000500000000000000"/>
            </a:endParaRPr>
          </a:p>
          <a:p>
            <a:pPr lvl="0">
              <a:lnSpc>
                <a:spcPct val="115000"/>
              </a:lnSpc>
              <a:buClr>
                <a:srgbClr val="A7A4BC"/>
              </a:buClr>
              <a:buSzPts val="1800"/>
            </a:pPr>
            <a:r>
              <a:rPr lang="en-US" sz="1800" dirty="0" smtClean="0">
                <a:solidFill>
                  <a:srgbClr val="A7A4BC"/>
                </a:solidFill>
                <a:latin typeface="Muli Light" panose="00000500000000000000"/>
                <a:sym typeface="Muli Light" panose="00000500000000000000"/>
              </a:rPr>
              <a:t> </a:t>
            </a:r>
            <a:endParaRPr lang="en-US" sz="1800" dirty="0">
              <a:solidFill>
                <a:srgbClr val="A7A4BC"/>
              </a:solidFill>
              <a:latin typeface="Muli Light" panose="00000500000000000000"/>
              <a:sym typeface="Muli Light" panose="00000500000000000000"/>
            </a:endParaRPr>
          </a:p>
        </p:txBody>
      </p:sp>
    </p:spTree>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7"/>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s-MX" dirty="0" smtClean="0"/>
              <a:t>R</a:t>
            </a:r>
            <a:r>
              <a:rPr lang="en-GB" dirty="0" smtClean="0"/>
              <a:t>eferences</a:t>
            </a:r>
            <a:endParaRPr dirty="0"/>
          </a:p>
        </p:txBody>
      </p:sp>
      <p:sp>
        <p:nvSpPr>
          <p:cNvPr id="311" name="Google Shape;311;p37"/>
          <p:cNvSpPr txBox="1">
            <a:spLocks noGrp="1"/>
          </p:cNvSpPr>
          <p:nvPr>
            <p:ph type="body" idx="1"/>
          </p:nvPr>
        </p:nvSpPr>
        <p:spPr>
          <a:xfrm>
            <a:off x="457200" y="2038350"/>
            <a:ext cx="5146158" cy="1862700"/>
          </a:xfrm>
          <a:prstGeom prst="rect">
            <a:avLst/>
          </a:prstGeom>
        </p:spPr>
        <p:txBody>
          <a:bodyPr spcFirstLastPara="1" wrap="square" lIns="0" tIns="0" rIns="0" bIns="0" anchor="t" anchorCtr="0">
            <a:noAutofit/>
          </a:bodyPr>
          <a:lstStyle/>
          <a:p>
            <a:pPr marL="0" lvl="0" indent="0">
              <a:lnSpc>
                <a:spcPct val="150000"/>
              </a:lnSpc>
              <a:buNone/>
            </a:pPr>
            <a:r>
              <a:rPr lang="es-MX" sz="1000" dirty="0"/>
              <a:t>http://www.scielo.org.mx/scielo.php?script=sci_arttext&amp;pid=S0036-36342013000800007</a:t>
            </a:r>
            <a:endParaRPr sz="1000" dirty="0">
              <a:solidFill>
                <a:srgbClr val="52A551"/>
              </a:solidFill>
            </a:endParaRPr>
          </a:p>
        </p:txBody>
      </p:sp>
      <p:sp>
        <p:nvSpPr>
          <p:cNvPr id="312" name="Google Shape;312;p3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10</a:t>
            </a:fld>
            <a:endParaRPr lang="en-GB"/>
          </a:p>
        </p:txBody>
      </p:sp>
    </p:spTree>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685800" y="1219669"/>
            <a:ext cx="5995555" cy="1159800"/>
          </a:xfrm>
          <a:prstGeom prst="rect">
            <a:avLst/>
          </a:prstGeom>
        </p:spPr>
        <p:txBody>
          <a:bodyPr spcFirstLastPara="1" wrap="square" lIns="0" tIns="0" rIns="0" bIns="0" anchor="b" anchorCtr="0">
            <a:noAutofit/>
          </a:bodyPr>
          <a:lstStyle/>
          <a:p>
            <a:pPr lvl="0"/>
            <a:r>
              <a:rPr lang="es-MX" b="0" dirty="0"/>
              <a:t> </a:t>
            </a:r>
            <a:r>
              <a:rPr lang="es-MX" dirty="0" smtClean="0"/>
              <a:t>Mnemosina </a:t>
            </a:r>
            <a:r>
              <a:rPr lang="en-GB" sz="8800" dirty="0" smtClean="0"/>
              <a:t>PillBox  </a:t>
            </a:r>
            <a:r>
              <a:rPr lang="en-US" sz="2400" dirty="0" smtClean="0"/>
              <a:t/>
            </a:r>
            <a:br>
              <a:rPr lang="en-US" sz="2400" dirty="0" smtClean="0"/>
            </a:br>
            <a:r>
              <a:rPr lang="en-US" sz="2400" dirty="0" smtClean="0"/>
              <a:t>M&amp;A </a:t>
            </a:r>
            <a:endParaRPr sz="2400" dirty="0"/>
          </a:p>
        </p:txBody>
      </p:sp>
      <p:sp>
        <p:nvSpPr>
          <p:cNvPr id="87" name="Google Shape;87;p17"/>
          <p:cNvSpPr txBox="1">
            <a:spLocks noGrp="1"/>
          </p:cNvSpPr>
          <p:nvPr>
            <p:ph type="subTitle" idx="1"/>
          </p:nvPr>
        </p:nvSpPr>
        <p:spPr>
          <a:xfrm>
            <a:off x="685800" y="2379468"/>
            <a:ext cx="3314700" cy="1444387"/>
          </a:xfrm>
          <a:prstGeom prst="rect">
            <a:avLst/>
          </a:prstGeom>
        </p:spPr>
        <p:txBody>
          <a:bodyPr spcFirstLastPara="1" wrap="square" lIns="0" tIns="0" rIns="0" bIns="0" anchor="t" anchorCtr="0">
            <a:noAutofit/>
          </a:bodyPr>
          <a:lstStyle/>
          <a:p>
            <a:pPr marL="0" lvl="0" indent="0"/>
            <a:r>
              <a:rPr lang="en-US" dirty="0" smtClean="0"/>
              <a:t>Jesus Eider Diaz Moraila</a:t>
            </a:r>
          </a:p>
          <a:p>
            <a:pPr marL="0" lvl="0" indent="0"/>
            <a:r>
              <a:rPr lang="en-US" dirty="0" smtClean="0"/>
              <a:t>Luis Alberto Garnica Lopez</a:t>
            </a:r>
          </a:p>
          <a:p>
            <a:pPr marL="0" lvl="0" indent="0"/>
            <a:r>
              <a:rPr lang="en-US" dirty="0" smtClean="0"/>
              <a:t>Jose Martin Mendoza Leal</a:t>
            </a:r>
          </a:p>
          <a:p>
            <a:pPr marL="0" lvl="0" indent="0"/>
            <a:r>
              <a:rPr lang="en-US" dirty="0" smtClean="0"/>
              <a:t>Braulio Arredondo Padilla</a:t>
            </a:r>
          </a:p>
          <a:p>
            <a:pPr marL="0" lvl="0" indent="0"/>
            <a:endParaRPr lang="en-US" dirty="0" smtClean="0"/>
          </a:p>
          <a:p>
            <a:pPr marL="0" lvl="0" indent="0"/>
            <a:endParaRPr lang="en-US" dirty="0" smtClean="0"/>
          </a:p>
          <a:p>
            <a:pPr marL="0" lvl="0" indent="0"/>
            <a:r>
              <a:rPr lang="en-US" i="1" dirty="0" smtClean="0"/>
              <a:t>7/mar/2019</a:t>
            </a:r>
            <a:endParaRPr i="1" dirty="0"/>
          </a:p>
        </p:txBody>
      </p:sp>
      <p:pic>
        <p:nvPicPr>
          <p:cNvPr id="4" name="Picture 2" descr="Resultado de imagen para Mnemosyne greek carto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594" y="358051"/>
            <a:ext cx="3716372" cy="4832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1" name="Google Shape;261;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3</a:t>
            </a:fld>
            <a:endParaRPr lang="en-GB"/>
          </a:p>
        </p:txBody>
      </p:sp>
      <p:sp>
        <p:nvSpPr>
          <p:cNvPr id="2" name="Marcador de texto 1"/>
          <p:cNvSpPr>
            <a:spLocks noGrp="1"/>
          </p:cNvSpPr>
          <p:nvPr>
            <p:ph type="body" idx="1"/>
          </p:nvPr>
        </p:nvSpPr>
        <p:spPr>
          <a:xfrm>
            <a:off x="457200" y="4406309"/>
            <a:ext cx="4827181" cy="519600"/>
          </a:xfrm>
        </p:spPr>
        <p:txBody>
          <a:bodyPr/>
          <a:lstStyle/>
          <a:p>
            <a:r>
              <a:rPr lang="es-MX" sz="1100" dirty="0" err="1" smtClean="0"/>
              <a:t>Acording</a:t>
            </a:r>
            <a:r>
              <a:rPr lang="es-MX" sz="1100" dirty="0" smtClean="0"/>
              <a:t> to </a:t>
            </a:r>
            <a:r>
              <a:rPr lang="en-US" sz="1100" dirty="0" err="1"/>
              <a:t>Veronika</a:t>
            </a:r>
            <a:r>
              <a:rPr lang="en-US" sz="1100" dirty="0"/>
              <a:t> J </a:t>
            </a:r>
            <a:r>
              <a:rPr lang="en-US" sz="1100" dirty="0" err="1" smtClean="0"/>
              <a:t>Wirtz</a:t>
            </a:r>
            <a:r>
              <a:rPr lang="es-MX" sz="1100" dirty="0" smtClean="0"/>
              <a:t> [1]</a:t>
            </a:r>
            <a:endParaRPr lang="es-MX" sz="1100" dirty="0"/>
          </a:p>
        </p:txBody>
      </p:sp>
      <p:graphicFrame>
        <p:nvGraphicFramePr>
          <p:cNvPr id="5" name="Gráfico 4"/>
          <p:cNvGraphicFramePr/>
          <p:nvPr>
            <p:extLst>
              <p:ext uri="{D42A27DB-BD31-4B8C-83A1-F6EECF244321}">
                <p14:modId xmlns:p14="http://schemas.microsoft.com/office/powerpoint/2010/main" val="3997498135"/>
              </p:ext>
            </p:extLst>
          </p:nvPr>
        </p:nvGraphicFramePr>
        <p:xfrm>
          <a:off x="573157" y="218285"/>
          <a:ext cx="5308098"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ángulo 2"/>
          <p:cNvSpPr/>
          <p:nvPr/>
        </p:nvSpPr>
        <p:spPr>
          <a:xfrm>
            <a:off x="4874715" y="931535"/>
            <a:ext cx="4572000" cy="954107"/>
          </a:xfrm>
          <a:prstGeom prst="rect">
            <a:avLst/>
          </a:prstGeom>
        </p:spPr>
        <p:txBody>
          <a:bodyPr>
            <a:spAutoFit/>
          </a:bodyPr>
          <a:lstStyle/>
          <a:p>
            <a:r>
              <a:rPr lang="en-US" altLang="en-GB" sz="2800" b="1" dirty="0">
                <a:solidFill>
                  <a:srgbClr val="A7D86D"/>
                </a:solidFill>
                <a:latin typeface="Poppins" panose="00000500000000000000"/>
                <a:cs typeface="Poppins" panose="00000500000000000000"/>
                <a:sym typeface="Poppins" panose="00000500000000000000"/>
              </a:rPr>
              <a:t>Size of the opportunity and tendencies</a:t>
            </a:r>
            <a:endParaRPr lang="es-MX" sz="900" dirty="0"/>
          </a:p>
        </p:txBody>
      </p:sp>
    </p:spTree>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2"/>
          <p:cNvSpPr txBox="1">
            <a:spLocks noGrp="1"/>
          </p:cNvSpPr>
          <p:nvPr>
            <p:ph type="title"/>
          </p:nvPr>
        </p:nvSpPr>
        <p:spPr>
          <a:xfrm>
            <a:off x="457200" y="434575"/>
            <a:ext cx="6300300" cy="857400"/>
          </a:xfrm>
          <a:prstGeom prst="rect">
            <a:avLst/>
          </a:prstGeom>
        </p:spPr>
        <p:txBody>
          <a:bodyPr spcFirstLastPara="1" wrap="square" lIns="0" tIns="0" rIns="0" bIns="0" anchor="b" anchorCtr="0">
            <a:noAutofit/>
          </a:bodyPr>
          <a:lstStyle/>
          <a:p>
            <a:pPr lvl="0"/>
            <a:r>
              <a:rPr lang="es-MX" altLang="en-GB" dirty="0" err="1"/>
              <a:t>Value</a:t>
            </a:r>
            <a:r>
              <a:rPr lang="es-MX" altLang="en-GB" dirty="0"/>
              <a:t> </a:t>
            </a:r>
            <a:r>
              <a:rPr lang="es-MX" altLang="en-GB" dirty="0" err="1" smtClean="0"/>
              <a:t>Proposal</a:t>
            </a:r>
            <a:endParaRPr lang="es-MX" altLang="en-GB" dirty="0"/>
          </a:p>
        </p:txBody>
      </p:sp>
      <p:sp>
        <p:nvSpPr>
          <p:cNvPr id="134" name="Google Shape;134;p22"/>
          <p:cNvSpPr txBox="1">
            <a:spLocks noGrp="1"/>
          </p:cNvSpPr>
          <p:nvPr>
            <p:ph type="body" idx="1"/>
          </p:nvPr>
        </p:nvSpPr>
        <p:spPr>
          <a:xfrm>
            <a:off x="457200" y="1406050"/>
            <a:ext cx="2359800" cy="284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s-MX" b="1"/>
              <a:t>Customizable</a:t>
            </a:r>
            <a:endParaRPr b="1"/>
          </a:p>
          <a:p>
            <a:pPr marL="0" lvl="0" indent="0" algn="l" rtl="0">
              <a:spcBef>
                <a:spcPts val="600"/>
              </a:spcBef>
              <a:spcAft>
                <a:spcPts val="0"/>
              </a:spcAft>
              <a:buNone/>
            </a:pPr>
            <a:r>
              <a:rPr lang="es-MX" altLang="es-ES">
                <a:sym typeface="+mn-ea"/>
              </a:rPr>
              <a:t>Stickers and program information according to the most common medications.</a:t>
            </a:r>
            <a:endParaRPr lang="es-MX" altLang="es-ES"/>
          </a:p>
          <a:p>
            <a:pPr marL="0" lvl="0" indent="0" algn="l" rtl="0">
              <a:spcBef>
                <a:spcPts val="600"/>
              </a:spcBef>
              <a:spcAft>
                <a:spcPts val="0"/>
              </a:spcAft>
              <a:buNone/>
            </a:pPr>
            <a:endParaRPr lang="en-GB"/>
          </a:p>
        </p:txBody>
      </p:sp>
      <p:sp>
        <p:nvSpPr>
          <p:cNvPr id="135" name="Google Shape;135;p22"/>
          <p:cNvSpPr txBox="1">
            <a:spLocks noGrp="1"/>
          </p:cNvSpPr>
          <p:nvPr>
            <p:ph type="body" idx="2"/>
          </p:nvPr>
        </p:nvSpPr>
        <p:spPr>
          <a:xfrm>
            <a:off x="457130" y="3321210"/>
            <a:ext cx="2359800" cy="284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s-MX" b="1"/>
              <a:t>Easy and Intuivite</a:t>
            </a:r>
            <a:endParaRPr b="1"/>
          </a:p>
          <a:p>
            <a:pPr marL="0" lvl="0" indent="0" algn="l" rtl="0">
              <a:spcBef>
                <a:spcPts val="600"/>
              </a:spcBef>
              <a:spcAft>
                <a:spcPts val="0"/>
              </a:spcAft>
              <a:buNone/>
            </a:pPr>
            <a:r>
              <a:rPr lang="es-MX" altLang="es-ES">
                <a:sym typeface="+mn-ea"/>
              </a:rPr>
              <a:t>Simple patterns and deactivation methods.</a:t>
            </a:r>
            <a:endParaRPr lang="en-GB"/>
          </a:p>
        </p:txBody>
      </p:sp>
      <p:sp>
        <p:nvSpPr>
          <p:cNvPr id="136" name="Google Shape;136;p22"/>
          <p:cNvSpPr txBox="1">
            <a:spLocks noGrp="1"/>
          </p:cNvSpPr>
          <p:nvPr>
            <p:ph type="body" idx="3"/>
          </p:nvPr>
        </p:nvSpPr>
        <p:spPr>
          <a:xfrm>
            <a:off x="3253597" y="1406050"/>
            <a:ext cx="2359800" cy="284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s-MX" b="1" smtClean="0"/>
              <a:t>Newness</a:t>
            </a:r>
            <a:endParaRPr b="1" smtClean="0"/>
          </a:p>
          <a:p>
            <a:pPr marL="0" lvl="0" indent="0" algn="l" rtl="0">
              <a:spcBef>
                <a:spcPts val="600"/>
              </a:spcBef>
              <a:spcAft>
                <a:spcPts val="0"/>
              </a:spcAft>
              <a:buNone/>
            </a:pPr>
            <a:r>
              <a:rPr lang="es-MX" altLang="es-ES" smtClean="0">
                <a:sym typeface="+mn-ea"/>
              </a:rPr>
              <a:t>More complete follow-up. Prescription adherence monitorization (How many times and how long a tablet was ommited).</a:t>
            </a:r>
            <a:endParaRPr lang="en-GB" smtClean="0"/>
          </a:p>
          <a:p>
            <a:pPr marL="0" lvl="0" indent="0" algn="l" rtl="0">
              <a:spcBef>
                <a:spcPts val="600"/>
              </a:spcBef>
              <a:spcAft>
                <a:spcPts val="0"/>
              </a:spcAft>
              <a:buNone/>
            </a:pPr>
            <a:endParaRPr lang="en-GB" dirty="0"/>
          </a:p>
        </p:txBody>
      </p:sp>
      <p:sp>
        <p:nvSpPr>
          <p:cNvPr id="137" name="Google Shape;137;p2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4</a:t>
            </a:fld>
            <a:endParaRPr lang="en-GB"/>
          </a:p>
        </p:txBody>
      </p:sp>
      <p:pic>
        <p:nvPicPr>
          <p:cNvPr id="2" name="Imagen 1"/>
          <p:cNvPicPr>
            <a:picLocks noChangeAspect="1"/>
          </p:cNvPicPr>
          <p:nvPr/>
        </p:nvPicPr>
        <p:blipFill>
          <a:blip r:embed="rId3"/>
          <a:stretch>
            <a:fillRect/>
          </a:stretch>
        </p:blipFill>
        <p:spPr>
          <a:xfrm>
            <a:off x="6022975" y="1598930"/>
            <a:ext cx="2457450" cy="2457450"/>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58486" y="1427171"/>
            <a:ext cx="3670798" cy="26292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0"/>
          <p:cNvSpPr txBox="1">
            <a:spLocks noGrp="1"/>
          </p:cNvSpPr>
          <p:nvPr>
            <p:ph type="title"/>
          </p:nvPr>
        </p:nvSpPr>
        <p:spPr>
          <a:xfrm>
            <a:off x="2415826" y="1058278"/>
            <a:ext cx="40470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dirty="0"/>
              <a:t>Structure of the Market</a:t>
            </a:r>
            <a:endParaRPr dirty="0"/>
          </a:p>
        </p:txBody>
      </p:sp>
      <p:sp>
        <p:nvSpPr>
          <p:cNvPr id="228" name="Google Shape;228;p3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5</a:t>
            </a:fld>
            <a:endParaRPr lang="en-GB"/>
          </a:p>
        </p:txBody>
      </p:sp>
      <p:grpSp>
        <p:nvGrpSpPr>
          <p:cNvPr id="229" name="Google Shape;229;p30"/>
          <p:cNvGrpSpPr/>
          <p:nvPr/>
        </p:nvGrpSpPr>
        <p:grpSpPr>
          <a:xfrm>
            <a:off x="78111" y="2050450"/>
            <a:ext cx="2726286" cy="2547000"/>
            <a:chOff x="1293736" y="1258050"/>
            <a:chExt cx="2726286" cy="2547000"/>
          </a:xfrm>
        </p:grpSpPr>
        <p:sp>
          <p:nvSpPr>
            <p:cNvPr id="230" name="Google Shape;230;p30"/>
            <p:cNvSpPr/>
            <p:nvPr/>
          </p:nvSpPr>
          <p:spPr>
            <a:xfrm rot="2700000">
              <a:off x="2286374" y="1011412"/>
              <a:ext cx="561726" cy="3040276"/>
            </a:xfrm>
            <a:prstGeom prst="roundRect">
              <a:avLst>
                <a:gd name="adj" fmla="val 50000"/>
              </a:avLst>
            </a:prstGeom>
            <a:solidFill>
              <a:srgbClr val="52A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CBE5F"/>
                </a:solidFill>
              </a:endParaRPr>
            </a:p>
          </p:txBody>
        </p:sp>
        <p:sp>
          <p:nvSpPr>
            <p:cNvPr id="231" name="Google Shape;231;p30"/>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52A551"/>
                  </a:solidFill>
                  <a:latin typeface="Muli" panose="00000500000000000000"/>
                  <a:ea typeface="Muli" panose="00000500000000000000"/>
                  <a:cs typeface="Muli" panose="00000500000000000000"/>
                  <a:sym typeface="Muli" panose="00000500000000000000"/>
                </a:rPr>
                <a:t>1</a:t>
              </a:r>
              <a:endParaRPr sz="1200" b="1">
                <a:solidFill>
                  <a:srgbClr val="52A551"/>
                </a:solidFill>
                <a:latin typeface="Muli" panose="00000500000000000000"/>
                <a:ea typeface="Muli" panose="00000500000000000000"/>
                <a:cs typeface="Muli" panose="00000500000000000000"/>
                <a:sym typeface="Muli" panose="00000500000000000000"/>
              </a:endParaRPr>
            </a:p>
          </p:txBody>
        </p:sp>
        <p:sp>
          <p:nvSpPr>
            <p:cNvPr id="232" name="Google Shape;232;p30"/>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200" b="1" dirty="0">
                  <a:solidFill>
                    <a:srgbClr val="FFFFFF"/>
                  </a:solidFill>
                  <a:latin typeface="Muli" panose="00000500000000000000"/>
                  <a:ea typeface="Muli" panose="00000500000000000000"/>
                  <a:cs typeface="Muli" panose="00000500000000000000"/>
                  <a:sym typeface="Muli" panose="00000500000000000000"/>
                </a:rPr>
                <a:t>Customization &amp; Personalization</a:t>
              </a:r>
              <a:endParaRPr sz="800" b="1" dirty="0">
                <a:solidFill>
                  <a:srgbClr val="FFFFFF"/>
                </a:solidFill>
                <a:latin typeface="Muli" panose="00000500000000000000"/>
                <a:ea typeface="Muli" panose="00000500000000000000"/>
                <a:cs typeface="Muli" panose="00000500000000000000"/>
                <a:sym typeface="Muli" panose="00000500000000000000"/>
              </a:endParaRPr>
            </a:p>
          </p:txBody>
        </p:sp>
        <p:sp>
          <p:nvSpPr>
            <p:cNvPr id="233" name="Google Shape;233;p30"/>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b="1" dirty="0">
                  <a:solidFill>
                    <a:srgbClr val="65617D"/>
                  </a:solidFill>
                  <a:latin typeface="Muli" panose="00000500000000000000"/>
                  <a:ea typeface="Muli" panose="00000500000000000000"/>
                  <a:cs typeface="Muli" panose="00000500000000000000"/>
                  <a:sym typeface="Muli" panose="00000500000000000000"/>
                </a:rPr>
                <a:t>Similar products in the market do not offer the same </a:t>
              </a:r>
              <a:r>
                <a:rPr lang="es-MX" sz="800" b="1" dirty="0">
                  <a:solidFill>
                    <a:srgbClr val="65617D"/>
                  </a:solidFill>
                  <a:latin typeface="Muli" panose="00000500000000000000"/>
                  <a:ea typeface="Muli" panose="00000500000000000000"/>
                  <a:cs typeface="Muli" panose="00000500000000000000"/>
                  <a:sym typeface="Muli" panose="00000500000000000000"/>
                </a:rPr>
                <a:t>characteristics</a:t>
              </a:r>
              <a:r>
                <a:rPr lang="en-GB" sz="800" b="1" dirty="0">
                  <a:solidFill>
                    <a:srgbClr val="65617D"/>
                  </a:solidFill>
                  <a:latin typeface="Muli" panose="00000500000000000000"/>
                  <a:ea typeface="Muli" panose="00000500000000000000"/>
                  <a:cs typeface="Muli" panose="00000500000000000000"/>
                  <a:sym typeface="Muli" panose="00000500000000000000"/>
                </a:rPr>
                <a:t> of adaptability to the customer </a:t>
              </a:r>
              <a:r>
                <a:rPr lang="es-MX" sz="800" b="1" dirty="0">
                  <a:solidFill>
                    <a:srgbClr val="65617D"/>
                  </a:solidFill>
                  <a:latin typeface="Muli" panose="00000500000000000000"/>
                  <a:ea typeface="Muli" panose="00000500000000000000"/>
                  <a:cs typeface="Muli" panose="00000500000000000000"/>
                  <a:sym typeface="Muli" panose="00000500000000000000"/>
                </a:rPr>
                <a:t>necessities</a:t>
              </a:r>
              <a:r>
                <a:rPr lang="en-GB" sz="800" b="1" dirty="0">
                  <a:solidFill>
                    <a:srgbClr val="65617D"/>
                  </a:solidFill>
                  <a:latin typeface="Muli" panose="00000500000000000000"/>
                  <a:ea typeface="Muli" panose="00000500000000000000"/>
                  <a:cs typeface="Muli" panose="00000500000000000000"/>
                  <a:sym typeface="Muli" panose="00000500000000000000"/>
                </a:rPr>
                <a:t> </a:t>
              </a:r>
              <a:endParaRPr sz="800" b="1" dirty="0">
                <a:solidFill>
                  <a:srgbClr val="65617D"/>
                </a:solidFill>
                <a:latin typeface="Muli" panose="00000500000000000000"/>
                <a:ea typeface="Muli" panose="00000500000000000000"/>
                <a:cs typeface="Muli" panose="00000500000000000000"/>
                <a:sym typeface="Muli" panose="00000500000000000000"/>
              </a:endParaRPr>
            </a:p>
          </p:txBody>
        </p:sp>
      </p:grpSp>
      <p:grpSp>
        <p:nvGrpSpPr>
          <p:cNvPr id="234" name="Google Shape;234;p30"/>
          <p:cNvGrpSpPr/>
          <p:nvPr/>
        </p:nvGrpSpPr>
        <p:grpSpPr>
          <a:xfrm>
            <a:off x="1988333" y="2050450"/>
            <a:ext cx="2726286" cy="2547000"/>
            <a:chOff x="3203958" y="1258050"/>
            <a:chExt cx="2726286" cy="2547000"/>
          </a:xfrm>
        </p:grpSpPr>
        <p:sp>
          <p:nvSpPr>
            <p:cNvPr id="235" name="Google Shape;235;p30"/>
            <p:cNvSpPr/>
            <p:nvPr/>
          </p:nvSpPr>
          <p:spPr>
            <a:xfrm rot="2700000">
              <a:off x="4196595" y="1011412"/>
              <a:ext cx="561726" cy="3040276"/>
            </a:xfrm>
            <a:prstGeom prst="roundRect">
              <a:avLst>
                <a:gd name="adj" fmla="val 50000"/>
              </a:avLst>
            </a:prstGeom>
            <a:solidFill>
              <a:srgbClr val="7CB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CBE5F"/>
                </a:solidFill>
              </a:endParaRPr>
            </a:p>
          </p:txBody>
        </p:sp>
        <p:sp>
          <p:nvSpPr>
            <p:cNvPr id="236" name="Google Shape;236;p30"/>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CBE5F"/>
                  </a:solidFill>
                  <a:latin typeface="Muli" panose="00000500000000000000"/>
                  <a:ea typeface="Muli" panose="00000500000000000000"/>
                  <a:cs typeface="Muli" panose="00000500000000000000"/>
                  <a:sym typeface="Muli" panose="00000500000000000000"/>
                </a:rPr>
                <a:t>2</a:t>
              </a:r>
              <a:endParaRPr sz="1200" b="1">
                <a:solidFill>
                  <a:srgbClr val="7CBE5F"/>
                </a:solidFill>
                <a:latin typeface="Muli" panose="00000500000000000000"/>
                <a:ea typeface="Muli" panose="00000500000000000000"/>
                <a:cs typeface="Muli" panose="00000500000000000000"/>
                <a:sym typeface="Muli" panose="00000500000000000000"/>
              </a:endParaRPr>
            </a:p>
          </p:txBody>
        </p:sp>
        <p:sp>
          <p:nvSpPr>
            <p:cNvPr id="237" name="Google Shape;237;p30"/>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ES" sz="1800" b="1" dirty="0">
                  <a:solidFill>
                    <a:srgbClr val="FFFFFF"/>
                  </a:solidFill>
                  <a:latin typeface="Muli" panose="00000500000000000000"/>
                  <a:ea typeface="Muli" panose="00000500000000000000"/>
                  <a:cs typeface="Muli" panose="00000500000000000000"/>
                  <a:sym typeface="Muli" panose="00000500000000000000"/>
                </a:rPr>
                <a:t>Price</a:t>
              </a:r>
              <a:endParaRPr sz="800" b="1" dirty="0">
                <a:solidFill>
                  <a:srgbClr val="FFFFFF"/>
                </a:solidFill>
                <a:latin typeface="Muli" panose="00000500000000000000"/>
                <a:ea typeface="Muli" panose="00000500000000000000"/>
                <a:cs typeface="Muli" panose="00000500000000000000"/>
                <a:sym typeface="Muli" panose="00000500000000000000"/>
              </a:endParaRPr>
            </a:p>
          </p:txBody>
        </p:sp>
        <p:sp>
          <p:nvSpPr>
            <p:cNvPr id="238" name="Google Shape;238;p30"/>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b="1" dirty="0">
                  <a:solidFill>
                    <a:srgbClr val="65617D"/>
                  </a:solidFill>
                  <a:latin typeface="Muli" panose="00000500000000000000"/>
                  <a:ea typeface="Muli" panose="00000500000000000000"/>
                  <a:cs typeface="Muli" panose="00000500000000000000"/>
                  <a:sym typeface="Muli" panose="00000500000000000000"/>
                </a:rPr>
                <a:t>Our product is the best option in the market by quality-price</a:t>
              </a:r>
              <a:endParaRPr sz="800" b="1" dirty="0">
                <a:solidFill>
                  <a:srgbClr val="65617D"/>
                </a:solidFill>
                <a:latin typeface="Muli" panose="00000500000000000000"/>
                <a:ea typeface="Muli" panose="00000500000000000000"/>
                <a:cs typeface="Muli" panose="00000500000000000000"/>
                <a:sym typeface="Muli" panose="00000500000000000000"/>
              </a:endParaRPr>
            </a:p>
          </p:txBody>
        </p:sp>
      </p:grpSp>
      <p:grpSp>
        <p:nvGrpSpPr>
          <p:cNvPr id="239" name="Google Shape;239;p30"/>
          <p:cNvGrpSpPr/>
          <p:nvPr/>
        </p:nvGrpSpPr>
        <p:grpSpPr>
          <a:xfrm>
            <a:off x="3908352" y="2050450"/>
            <a:ext cx="2726286" cy="2547000"/>
            <a:chOff x="5123977" y="1258050"/>
            <a:chExt cx="2726286" cy="2547000"/>
          </a:xfrm>
        </p:grpSpPr>
        <p:sp>
          <p:nvSpPr>
            <p:cNvPr id="240" name="Google Shape;240;p30"/>
            <p:cNvSpPr/>
            <p:nvPr/>
          </p:nvSpPr>
          <p:spPr>
            <a:xfrm rot="2700000">
              <a:off x="6116614" y="1011412"/>
              <a:ext cx="561726" cy="3040276"/>
            </a:xfrm>
            <a:prstGeom prst="roundRect">
              <a:avLst>
                <a:gd name="adj" fmla="val 50000"/>
              </a:avLst>
            </a:pr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A7D86D"/>
                  </a:solidFill>
                  <a:latin typeface="Muli" panose="00000500000000000000"/>
                  <a:ea typeface="Muli" panose="00000500000000000000"/>
                  <a:cs typeface="Muli" panose="00000500000000000000"/>
                  <a:sym typeface="Muli" panose="00000500000000000000"/>
                </a:rPr>
                <a:t>3</a:t>
              </a:r>
              <a:endParaRPr sz="1200" b="1">
                <a:solidFill>
                  <a:srgbClr val="A7D86D"/>
                </a:solidFill>
                <a:latin typeface="Muli" panose="00000500000000000000"/>
                <a:ea typeface="Muli" panose="00000500000000000000"/>
                <a:cs typeface="Muli" panose="00000500000000000000"/>
                <a:sym typeface="Muli" panose="00000500000000000000"/>
              </a:endParaRPr>
            </a:p>
          </p:txBody>
        </p:sp>
        <p:sp>
          <p:nvSpPr>
            <p:cNvPr id="242" name="Google Shape;242;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200" b="1" dirty="0">
                  <a:solidFill>
                    <a:srgbClr val="FFFFFF"/>
                  </a:solidFill>
                  <a:latin typeface="Muli" panose="00000500000000000000"/>
                  <a:ea typeface="Muli" panose="00000500000000000000"/>
                  <a:cs typeface="Muli" panose="00000500000000000000"/>
                  <a:sym typeface="Muli" panose="00000500000000000000"/>
                </a:rPr>
                <a:t>Customer </a:t>
              </a:r>
              <a:r>
                <a:rPr lang="es-MX" sz="1200" b="1" dirty="0">
                  <a:solidFill>
                    <a:srgbClr val="FFFFFF"/>
                  </a:solidFill>
                  <a:latin typeface="Muli" panose="00000500000000000000"/>
                  <a:ea typeface="Muli" panose="00000500000000000000"/>
                  <a:cs typeface="Muli" panose="00000500000000000000"/>
                  <a:sym typeface="Muli" panose="00000500000000000000"/>
                </a:rPr>
                <a:t>Relationship</a:t>
              </a:r>
              <a:endParaRPr sz="800" b="1" dirty="0">
                <a:solidFill>
                  <a:srgbClr val="FFFFFF"/>
                </a:solidFill>
                <a:latin typeface="Muli" panose="00000500000000000000"/>
                <a:ea typeface="Muli" panose="00000500000000000000"/>
                <a:cs typeface="Muli" panose="00000500000000000000"/>
                <a:sym typeface="Muli" panose="00000500000000000000"/>
              </a:endParaRPr>
            </a:p>
          </p:txBody>
        </p:sp>
        <p:sp>
          <p:nvSpPr>
            <p:cNvPr id="243" name="Google Shape;243;p30"/>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MX" sz="800" dirty="0">
                  <a:solidFill>
                    <a:srgbClr val="65617D"/>
                  </a:solidFill>
                  <a:latin typeface="Muli" panose="00000500000000000000"/>
                  <a:ea typeface="Muli" panose="00000500000000000000"/>
                  <a:cs typeface="Muli" panose="00000500000000000000"/>
                  <a:sym typeface="Muli" panose="00000500000000000000"/>
                </a:rPr>
                <a:t>Differing from the competitors, we offer continue assistance and support to the customer in the use of the product.</a:t>
              </a:r>
              <a:r>
                <a:rPr lang="en-GB" sz="800" dirty="0">
                  <a:solidFill>
                    <a:srgbClr val="65617D"/>
                  </a:solidFill>
                  <a:latin typeface="Muli" panose="00000500000000000000"/>
                  <a:ea typeface="Muli" panose="00000500000000000000"/>
                  <a:cs typeface="Muli" panose="00000500000000000000"/>
                  <a:sym typeface="Muli" panose="00000500000000000000"/>
                </a:rPr>
                <a:t>   </a:t>
              </a:r>
              <a:endParaRPr sz="800" b="1" dirty="0">
                <a:solidFill>
                  <a:srgbClr val="65617D"/>
                </a:solidFill>
                <a:latin typeface="Muli" panose="00000500000000000000"/>
                <a:ea typeface="Muli" panose="00000500000000000000"/>
                <a:cs typeface="Muli" panose="00000500000000000000"/>
                <a:sym typeface="Muli" panose="00000500000000000000"/>
              </a:endParaRPr>
            </a:p>
          </p:txBody>
        </p:sp>
      </p:grpSp>
      <p:pic>
        <p:nvPicPr>
          <p:cNvPr id="2" name="Imagen 1"/>
          <p:cNvPicPr>
            <a:picLocks noChangeAspect="1"/>
          </p:cNvPicPr>
          <p:nvPr/>
        </p:nvPicPr>
        <p:blipFill>
          <a:blip r:embed="rId3"/>
          <a:stretch>
            <a:fillRect/>
          </a:stretch>
        </p:blipFill>
        <p:spPr>
          <a:xfrm>
            <a:off x="6999890" y="0"/>
            <a:ext cx="2144110" cy="2144110"/>
          </a:xfrm>
          <a:prstGeom prst="rect">
            <a:avLst/>
          </a:prstGeom>
        </p:spPr>
      </p:pic>
      <p:pic>
        <p:nvPicPr>
          <p:cNvPr id="4" name="Imagen 3"/>
          <p:cNvPicPr>
            <a:picLocks noChangeAspect="1"/>
          </p:cNvPicPr>
          <p:nvPr/>
        </p:nvPicPr>
        <p:blipFill>
          <a:blip r:embed="rId4"/>
          <a:stretch>
            <a:fillRect/>
          </a:stretch>
        </p:blipFill>
        <p:spPr>
          <a:xfrm rot="2651144">
            <a:off x="564656" y="174791"/>
            <a:ext cx="1197285" cy="1882132"/>
          </a:xfrm>
          <a:prstGeom prst="rect">
            <a:avLst/>
          </a:prstGeom>
        </p:spPr>
      </p:pic>
      <p:sp>
        <p:nvSpPr>
          <p:cNvPr id="5" name="Google Shape;233;p30"/>
          <p:cNvSpPr txBox="1"/>
          <p:nvPr/>
        </p:nvSpPr>
        <p:spPr>
          <a:xfrm>
            <a:off x="62094" y="1896567"/>
            <a:ext cx="2203628" cy="5074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MX" altLang="en-GB" sz="1200" b="1" dirty="0">
                <a:solidFill>
                  <a:srgbClr val="FF0000"/>
                </a:solidFill>
                <a:effectLst>
                  <a:outerShdw blurRad="38100" dist="38100" dir="2700000" algn="tl">
                    <a:srgbClr val="000000">
                      <a:alpha val="43137"/>
                    </a:srgbClr>
                  </a:outerShdw>
                </a:effectLst>
                <a:latin typeface="Muli" panose="00000500000000000000"/>
                <a:ea typeface="Muli" panose="00000500000000000000"/>
                <a:cs typeface="Muli" panose="00000500000000000000"/>
                <a:sym typeface="Muli" panose="00000500000000000000"/>
              </a:rPr>
              <a:t>Non-Customizable</a:t>
            </a:r>
            <a:r>
              <a:rPr lang="en-GB" sz="1200" b="1" dirty="0">
                <a:solidFill>
                  <a:srgbClr val="FF0000"/>
                </a:solidFill>
                <a:effectLst>
                  <a:outerShdw blurRad="38100" dist="38100" dir="2700000" algn="tl">
                    <a:srgbClr val="000000">
                      <a:alpha val="43137"/>
                    </a:srgbClr>
                  </a:outerShdw>
                </a:effectLst>
                <a:latin typeface="Muli" panose="00000500000000000000"/>
                <a:ea typeface="Muli" panose="00000500000000000000"/>
                <a:cs typeface="Muli" panose="00000500000000000000"/>
                <a:sym typeface="Muli" panose="00000500000000000000"/>
              </a:rPr>
              <a:t> </a:t>
            </a:r>
          </a:p>
        </p:txBody>
      </p:sp>
      <p:sp>
        <p:nvSpPr>
          <p:cNvPr id="6" name="Google Shape;233;p30"/>
          <p:cNvSpPr txBox="1"/>
          <p:nvPr/>
        </p:nvSpPr>
        <p:spPr>
          <a:xfrm>
            <a:off x="6886439" y="1845767"/>
            <a:ext cx="2203628" cy="5074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MX" altLang="en-GB" sz="1200" b="1" dirty="0">
                <a:solidFill>
                  <a:srgbClr val="FF0000"/>
                </a:solidFill>
                <a:effectLst>
                  <a:outerShdw blurRad="38100" dist="38100" dir="2700000" algn="tl">
                    <a:srgbClr val="000000">
                      <a:alpha val="43137"/>
                    </a:srgbClr>
                  </a:outerShdw>
                </a:effectLst>
                <a:latin typeface="Muli" panose="00000500000000000000"/>
                <a:ea typeface="Muli" panose="00000500000000000000"/>
                <a:cs typeface="Muli" panose="00000500000000000000"/>
                <a:sym typeface="Muli" panose="00000500000000000000"/>
              </a:rPr>
              <a:t>High Prices</a:t>
            </a: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heckerboard(across)">
                                      <p:cBhvr>
                                        <p:cTn id="15" dur="500"/>
                                        <p:tgtEl>
                                          <p:spTgt spid="2"/>
                                        </p:tgtEl>
                                      </p:cBhvr>
                                    </p:animEffect>
                                  </p:childTnLst>
                                </p:cTn>
                              </p:par>
                              <p:par>
                                <p:cTn id="16" presetID="5"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checkerboard(across)">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nodeType="clickEffect">
                                  <p:stCondLst>
                                    <p:cond delay="0"/>
                                  </p:stCondLst>
                                  <p:childTnLst>
                                    <p:set>
                                      <p:cBhvr>
                                        <p:cTn id="22" dur="1" fill="hold">
                                          <p:stCondLst>
                                            <p:cond delay="0"/>
                                          </p:stCondLst>
                                        </p:cTn>
                                        <p:tgtEl>
                                          <p:spTgt spid="229"/>
                                        </p:tgtEl>
                                        <p:attrNameLst>
                                          <p:attrName>style.visibility</p:attrName>
                                        </p:attrNameLst>
                                      </p:cBhvr>
                                      <p:to>
                                        <p:strVal val="visible"/>
                                      </p:to>
                                    </p:set>
                                    <p:animEffect transition="in" filter="checkerboard(across)">
                                      <p:cBhvr>
                                        <p:cTn id="23" dur="500"/>
                                        <p:tgtEl>
                                          <p:spTgt spid="229"/>
                                        </p:tgtEl>
                                      </p:cBhvr>
                                    </p:animEffect>
                                  </p:childTnLst>
                                </p:cTn>
                              </p:par>
                              <p:par>
                                <p:cTn id="24" presetID="5" presetClass="entr" presetSubtype="10" fill="hold" nodeType="withEffect">
                                  <p:stCondLst>
                                    <p:cond delay="0"/>
                                  </p:stCondLst>
                                  <p:childTnLst>
                                    <p:set>
                                      <p:cBhvr>
                                        <p:cTn id="25" dur="1" fill="hold">
                                          <p:stCondLst>
                                            <p:cond delay="0"/>
                                          </p:stCondLst>
                                        </p:cTn>
                                        <p:tgtEl>
                                          <p:spTgt spid="234"/>
                                        </p:tgtEl>
                                        <p:attrNameLst>
                                          <p:attrName>style.visibility</p:attrName>
                                        </p:attrNameLst>
                                      </p:cBhvr>
                                      <p:to>
                                        <p:strVal val="visible"/>
                                      </p:to>
                                    </p:set>
                                    <p:animEffect transition="in" filter="checkerboard(across)">
                                      <p:cBhvr>
                                        <p:cTn id="26" dur="500"/>
                                        <p:tgtEl>
                                          <p:spTgt spid="234"/>
                                        </p:tgtEl>
                                      </p:cBhvr>
                                    </p:animEffect>
                                  </p:childTnLst>
                                </p:cTn>
                              </p:par>
                              <p:par>
                                <p:cTn id="27" presetID="5" presetClass="entr" presetSubtype="10" fill="hold" nodeType="withEffect">
                                  <p:stCondLst>
                                    <p:cond delay="0"/>
                                  </p:stCondLst>
                                  <p:childTnLst>
                                    <p:set>
                                      <p:cBhvr>
                                        <p:cTn id="28" dur="1" fill="hold">
                                          <p:stCondLst>
                                            <p:cond delay="0"/>
                                          </p:stCondLst>
                                        </p:cTn>
                                        <p:tgtEl>
                                          <p:spTgt spid="239"/>
                                        </p:tgtEl>
                                        <p:attrNameLst>
                                          <p:attrName>style.visibility</p:attrName>
                                        </p:attrNameLst>
                                      </p:cBhvr>
                                      <p:to>
                                        <p:strVal val="visible"/>
                                      </p:to>
                                    </p:set>
                                    <p:animEffect transition="in" filter="checkerboard(across)">
                                      <p:cBhvr>
                                        <p:cTn id="29" dur="5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20" name="Google Shape;320;p3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6</a:t>
            </a:fld>
            <a:endParaRPr lang="en-GB"/>
          </a:p>
        </p:txBody>
      </p:sp>
      <p:pic>
        <p:nvPicPr>
          <p:cNvPr id="3" name="Imagen 2"/>
          <p:cNvPicPr>
            <a:picLocks noChangeAspect="1"/>
          </p:cNvPicPr>
          <p:nvPr/>
        </p:nvPicPr>
        <p:blipFill>
          <a:blip r:embed="rId3"/>
          <a:stretch>
            <a:fillRect/>
          </a:stretch>
        </p:blipFill>
        <p:spPr>
          <a:xfrm>
            <a:off x="257175" y="-172528"/>
            <a:ext cx="8223409" cy="5482273"/>
          </a:xfrm>
          <a:prstGeom prst="rect">
            <a:avLst/>
          </a:prstGeom>
        </p:spPr>
      </p:pic>
    </p:spTree>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sp>
        <p:nvSpPr>
          <p:cNvPr id="7" name="Rectángulo 6"/>
          <p:cNvSpPr/>
          <p:nvPr/>
        </p:nvSpPr>
        <p:spPr>
          <a:xfrm>
            <a:off x="522514" y="506440"/>
            <a:ext cx="7958070" cy="19158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7"/>
          <p:cNvSpPr/>
          <p:nvPr/>
        </p:nvSpPr>
        <p:spPr>
          <a:xfrm>
            <a:off x="522514" y="2621668"/>
            <a:ext cx="7958070" cy="19158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Rectángulo 8"/>
          <p:cNvSpPr/>
          <p:nvPr/>
        </p:nvSpPr>
        <p:spPr>
          <a:xfrm>
            <a:off x="522514" y="493485"/>
            <a:ext cx="449943" cy="1915885"/>
          </a:xfrm>
          <a:prstGeom prst="rect">
            <a:avLst/>
          </a:prstGeom>
        </p:spPr>
        <p:style>
          <a:lnRef idx="2">
            <a:schemeClr val="accent6"/>
          </a:lnRef>
          <a:fillRef idx="1">
            <a:schemeClr val="lt1"/>
          </a:fillRef>
          <a:effectRef idx="0">
            <a:schemeClr val="accent6"/>
          </a:effectRef>
          <a:fontRef idx="minor">
            <a:schemeClr val="dk1"/>
          </a:fontRef>
        </p:style>
        <p:txBody>
          <a:bodyPr vert="vert270" rtlCol="0" anchor="ctr"/>
          <a:lstStyle/>
          <a:p>
            <a:pPr algn="ctr"/>
            <a:r>
              <a:rPr lang="es-MX" dirty="0" smtClean="0"/>
              <a:t>user</a:t>
            </a:r>
            <a:endParaRPr lang="es-MX" dirty="0"/>
          </a:p>
        </p:txBody>
      </p:sp>
      <p:sp>
        <p:nvSpPr>
          <p:cNvPr id="10" name="Rectángulo 9"/>
          <p:cNvSpPr/>
          <p:nvPr/>
        </p:nvSpPr>
        <p:spPr>
          <a:xfrm>
            <a:off x="522514" y="2621667"/>
            <a:ext cx="449943" cy="1915885"/>
          </a:xfrm>
          <a:prstGeom prst="rect">
            <a:avLst/>
          </a:prstGeom>
        </p:spPr>
        <p:style>
          <a:lnRef idx="2">
            <a:schemeClr val="accent6"/>
          </a:lnRef>
          <a:fillRef idx="1">
            <a:schemeClr val="lt1"/>
          </a:fillRef>
          <a:effectRef idx="0">
            <a:schemeClr val="accent6"/>
          </a:effectRef>
          <a:fontRef idx="minor">
            <a:schemeClr val="dk1"/>
          </a:fontRef>
        </p:style>
        <p:txBody>
          <a:bodyPr vert="vert270" rtlCol="0" anchor="ctr"/>
          <a:lstStyle/>
          <a:p>
            <a:pPr algn="ctr"/>
            <a:r>
              <a:rPr lang="es-MX" dirty="0" err="1" smtClean="0"/>
              <a:t>pillbox</a:t>
            </a:r>
            <a:endParaRPr lang="es-MX" dirty="0"/>
          </a:p>
        </p:txBody>
      </p:sp>
      <p:sp>
        <p:nvSpPr>
          <p:cNvPr id="12" name="Rectángulo redondeado 11"/>
          <p:cNvSpPr/>
          <p:nvPr/>
        </p:nvSpPr>
        <p:spPr>
          <a:xfrm>
            <a:off x="1480458" y="1535251"/>
            <a:ext cx="865881" cy="365467"/>
          </a:xfrm>
          <a:prstGeom prst="roundRect">
            <a:avLst>
              <a:gd name="adj" fmla="val 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err="1" smtClean="0"/>
              <a:t>Enciender</a:t>
            </a:r>
            <a:r>
              <a:rPr lang="es-MX" sz="1000" dirty="0" smtClean="0"/>
              <a:t> el </a:t>
            </a:r>
            <a:r>
              <a:rPr lang="es-MX" sz="1000" dirty="0" err="1" smtClean="0"/>
              <a:t>pillbox</a:t>
            </a:r>
            <a:endParaRPr lang="es-MX" sz="1000" dirty="0"/>
          </a:p>
        </p:txBody>
      </p:sp>
      <p:sp>
        <p:nvSpPr>
          <p:cNvPr id="13" name="Rectángulo redondeado 12"/>
          <p:cNvSpPr/>
          <p:nvPr/>
        </p:nvSpPr>
        <p:spPr>
          <a:xfrm>
            <a:off x="1476472" y="3578850"/>
            <a:ext cx="697664" cy="30751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smtClean="0"/>
              <a:t>Iniciar el conteo</a:t>
            </a:r>
            <a:endParaRPr lang="es-MX" sz="1000" dirty="0"/>
          </a:p>
        </p:txBody>
      </p:sp>
      <p:cxnSp>
        <p:nvCxnSpPr>
          <p:cNvPr id="15" name="Conector recto de flecha 14"/>
          <p:cNvCxnSpPr>
            <a:stCxn id="12" idx="2"/>
            <a:endCxn id="13" idx="0"/>
          </p:cNvCxnSpPr>
          <p:nvPr/>
        </p:nvCxnSpPr>
        <p:spPr>
          <a:xfrm flipH="1">
            <a:off x="1825304" y="1900718"/>
            <a:ext cx="88095" cy="167813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Rombo 16"/>
          <p:cNvSpPr/>
          <p:nvPr/>
        </p:nvSpPr>
        <p:spPr>
          <a:xfrm>
            <a:off x="2425639" y="3016720"/>
            <a:ext cx="1436670" cy="1431990"/>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a:t>Pasaron 8 </a:t>
            </a:r>
            <a:r>
              <a:rPr lang="es-MX" sz="1000" dirty="0" smtClean="0"/>
              <a:t>horas? </a:t>
            </a:r>
            <a:r>
              <a:rPr lang="es-MX" sz="1000" dirty="0"/>
              <a:t>(</a:t>
            </a:r>
            <a:r>
              <a:rPr lang="es-MX" sz="1000" dirty="0">
                <a:solidFill>
                  <a:srgbClr val="C00000"/>
                </a:solidFill>
              </a:rPr>
              <a:t>simulado con un pulso del </a:t>
            </a:r>
            <a:r>
              <a:rPr lang="es-MX" sz="1000" dirty="0" err="1">
                <a:solidFill>
                  <a:srgbClr val="C00000"/>
                </a:solidFill>
              </a:rPr>
              <a:t>boton</a:t>
            </a:r>
            <a:r>
              <a:rPr lang="es-MX" sz="1000" dirty="0"/>
              <a:t>)</a:t>
            </a:r>
          </a:p>
          <a:p>
            <a:pPr algn="ctr"/>
            <a:endParaRPr lang="es-MX" sz="1000" dirty="0"/>
          </a:p>
        </p:txBody>
      </p:sp>
      <p:cxnSp>
        <p:nvCxnSpPr>
          <p:cNvPr id="19" name="Conector recto de flecha 18"/>
          <p:cNvCxnSpPr>
            <a:stCxn id="13" idx="3"/>
            <a:endCxn id="17" idx="1"/>
          </p:cNvCxnSpPr>
          <p:nvPr/>
        </p:nvCxnSpPr>
        <p:spPr>
          <a:xfrm>
            <a:off x="2174136" y="3732605"/>
            <a:ext cx="251503" cy="11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Rectángulo redondeado 21"/>
          <p:cNvSpPr/>
          <p:nvPr/>
        </p:nvSpPr>
        <p:spPr>
          <a:xfrm>
            <a:off x="4233442" y="3475364"/>
            <a:ext cx="986156" cy="49509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smtClean="0"/>
              <a:t>Encender el 1 2 o 3er led y el </a:t>
            </a:r>
            <a:r>
              <a:rPr lang="es-MX" sz="1000" dirty="0" err="1" smtClean="0"/>
              <a:t>buzzer</a:t>
            </a:r>
            <a:r>
              <a:rPr lang="es-MX" sz="1000" dirty="0" smtClean="0"/>
              <a:t>  </a:t>
            </a:r>
            <a:endParaRPr lang="es-MX" sz="1000" dirty="0"/>
          </a:p>
        </p:txBody>
      </p:sp>
      <p:cxnSp>
        <p:nvCxnSpPr>
          <p:cNvPr id="24" name="Conector recto de flecha 23"/>
          <p:cNvCxnSpPr>
            <a:stCxn id="17" idx="3"/>
            <a:endCxn id="22" idx="1"/>
          </p:cNvCxnSpPr>
          <p:nvPr/>
        </p:nvCxnSpPr>
        <p:spPr>
          <a:xfrm flipV="1">
            <a:off x="3862309" y="3722914"/>
            <a:ext cx="371133" cy="980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Elipse 35"/>
          <p:cNvSpPr/>
          <p:nvPr/>
        </p:nvSpPr>
        <p:spPr>
          <a:xfrm>
            <a:off x="1031011" y="1567302"/>
            <a:ext cx="338111" cy="30136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cxnSp>
        <p:nvCxnSpPr>
          <p:cNvPr id="38" name="Conector recto de flecha 37"/>
          <p:cNvCxnSpPr>
            <a:endCxn id="12" idx="1"/>
          </p:cNvCxnSpPr>
          <p:nvPr/>
        </p:nvCxnSpPr>
        <p:spPr>
          <a:xfrm>
            <a:off x="1406234" y="1717984"/>
            <a:ext cx="74224"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0" name="CuadroTexto 49"/>
          <p:cNvSpPr txBox="1"/>
          <p:nvPr/>
        </p:nvSpPr>
        <p:spPr>
          <a:xfrm>
            <a:off x="3816004" y="3358283"/>
            <a:ext cx="297808" cy="261610"/>
          </a:xfrm>
          <a:prstGeom prst="rect">
            <a:avLst/>
          </a:prstGeom>
          <a:noFill/>
        </p:spPr>
        <p:txBody>
          <a:bodyPr wrap="square" rtlCol="0">
            <a:spAutoFit/>
          </a:bodyPr>
          <a:lstStyle/>
          <a:p>
            <a:r>
              <a:rPr lang="es-MX" sz="1100" dirty="0" smtClean="0"/>
              <a:t>si</a:t>
            </a:r>
            <a:endParaRPr lang="es-MX" sz="1100" dirty="0"/>
          </a:p>
        </p:txBody>
      </p:sp>
    </p:spTree>
    <p:extLst>
      <p:ext uri="{BB962C8B-B14F-4D97-AF65-F5344CB8AC3E}">
        <p14:creationId xmlns:p14="http://schemas.microsoft.com/office/powerpoint/2010/main" val="1116576298"/>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sp>
        <p:nvSpPr>
          <p:cNvPr id="7" name="Rectángulo 6"/>
          <p:cNvSpPr/>
          <p:nvPr/>
        </p:nvSpPr>
        <p:spPr>
          <a:xfrm>
            <a:off x="522514" y="506440"/>
            <a:ext cx="7958070" cy="19158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7"/>
          <p:cNvSpPr/>
          <p:nvPr/>
        </p:nvSpPr>
        <p:spPr>
          <a:xfrm>
            <a:off x="522514" y="2621668"/>
            <a:ext cx="7958070" cy="19158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o</a:t>
            </a:r>
            <a:endParaRPr lang="es-MX" dirty="0"/>
          </a:p>
        </p:txBody>
      </p:sp>
      <p:sp>
        <p:nvSpPr>
          <p:cNvPr id="9" name="Rectángulo 8"/>
          <p:cNvSpPr/>
          <p:nvPr/>
        </p:nvSpPr>
        <p:spPr>
          <a:xfrm>
            <a:off x="522514" y="493485"/>
            <a:ext cx="449943" cy="1915885"/>
          </a:xfrm>
          <a:prstGeom prst="rect">
            <a:avLst/>
          </a:prstGeom>
        </p:spPr>
        <p:style>
          <a:lnRef idx="2">
            <a:schemeClr val="accent6"/>
          </a:lnRef>
          <a:fillRef idx="1">
            <a:schemeClr val="lt1"/>
          </a:fillRef>
          <a:effectRef idx="0">
            <a:schemeClr val="accent6"/>
          </a:effectRef>
          <a:fontRef idx="minor">
            <a:schemeClr val="dk1"/>
          </a:fontRef>
        </p:style>
        <p:txBody>
          <a:bodyPr vert="vert270" rtlCol="0" anchor="ctr"/>
          <a:lstStyle/>
          <a:p>
            <a:pPr algn="ctr"/>
            <a:r>
              <a:rPr lang="es-MX" dirty="0" smtClean="0"/>
              <a:t>user</a:t>
            </a:r>
            <a:endParaRPr lang="es-MX" dirty="0"/>
          </a:p>
        </p:txBody>
      </p:sp>
      <p:sp>
        <p:nvSpPr>
          <p:cNvPr id="10" name="Rectángulo 9"/>
          <p:cNvSpPr/>
          <p:nvPr/>
        </p:nvSpPr>
        <p:spPr>
          <a:xfrm>
            <a:off x="522514" y="2621667"/>
            <a:ext cx="449943" cy="1915885"/>
          </a:xfrm>
          <a:prstGeom prst="rect">
            <a:avLst/>
          </a:prstGeom>
        </p:spPr>
        <p:style>
          <a:lnRef idx="2">
            <a:schemeClr val="accent6"/>
          </a:lnRef>
          <a:fillRef idx="1">
            <a:schemeClr val="lt1"/>
          </a:fillRef>
          <a:effectRef idx="0">
            <a:schemeClr val="accent6"/>
          </a:effectRef>
          <a:fontRef idx="minor">
            <a:schemeClr val="dk1"/>
          </a:fontRef>
        </p:style>
        <p:txBody>
          <a:bodyPr vert="vert270" rtlCol="0" anchor="ctr"/>
          <a:lstStyle/>
          <a:p>
            <a:pPr algn="ctr"/>
            <a:r>
              <a:rPr lang="es-MX" dirty="0" err="1" smtClean="0"/>
              <a:t>pillbox</a:t>
            </a:r>
            <a:endParaRPr lang="es-MX" dirty="0"/>
          </a:p>
        </p:txBody>
      </p:sp>
      <p:sp>
        <p:nvSpPr>
          <p:cNvPr id="12" name="Rectángulo redondeado 11"/>
          <p:cNvSpPr/>
          <p:nvPr/>
        </p:nvSpPr>
        <p:spPr>
          <a:xfrm>
            <a:off x="1480458" y="1535251"/>
            <a:ext cx="865881" cy="365467"/>
          </a:xfrm>
          <a:prstGeom prst="roundRect">
            <a:avLst>
              <a:gd name="adj" fmla="val 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err="1" smtClean="0"/>
              <a:t>Enciender</a:t>
            </a:r>
            <a:r>
              <a:rPr lang="es-MX" sz="1000" dirty="0" smtClean="0"/>
              <a:t> el </a:t>
            </a:r>
            <a:r>
              <a:rPr lang="es-MX" sz="1000" dirty="0" err="1" smtClean="0"/>
              <a:t>pillbox</a:t>
            </a:r>
            <a:endParaRPr lang="es-MX" sz="1000" dirty="0"/>
          </a:p>
        </p:txBody>
      </p:sp>
      <p:sp>
        <p:nvSpPr>
          <p:cNvPr id="13" name="Rectángulo redondeado 12"/>
          <p:cNvSpPr/>
          <p:nvPr/>
        </p:nvSpPr>
        <p:spPr>
          <a:xfrm>
            <a:off x="1476472" y="3578850"/>
            <a:ext cx="697664" cy="30751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smtClean="0"/>
              <a:t>Iniciar el conteo</a:t>
            </a:r>
            <a:endParaRPr lang="es-MX" sz="1000" dirty="0"/>
          </a:p>
        </p:txBody>
      </p:sp>
      <p:cxnSp>
        <p:nvCxnSpPr>
          <p:cNvPr id="15" name="Conector recto de flecha 14"/>
          <p:cNvCxnSpPr>
            <a:stCxn id="12" idx="2"/>
            <a:endCxn id="13" idx="0"/>
          </p:cNvCxnSpPr>
          <p:nvPr/>
        </p:nvCxnSpPr>
        <p:spPr>
          <a:xfrm flipH="1">
            <a:off x="1825304" y="1900718"/>
            <a:ext cx="88095" cy="167813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Rombo 16"/>
          <p:cNvSpPr/>
          <p:nvPr/>
        </p:nvSpPr>
        <p:spPr>
          <a:xfrm>
            <a:off x="2425639" y="3016720"/>
            <a:ext cx="1436670" cy="1431990"/>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a:t>Pasaron 8 </a:t>
            </a:r>
            <a:r>
              <a:rPr lang="es-MX" sz="1000" dirty="0" smtClean="0"/>
              <a:t>horas? </a:t>
            </a:r>
            <a:r>
              <a:rPr lang="es-MX" sz="1000" dirty="0"/>
              <a:t>(</a:t>
            </a:r>
            <a:r>
              <a:rPr lang="es-MX" sz="1000" dirty="0">
                <a:solidFill>
                  <a:srgbClr val="C00000"/>
                </a:solidFill>
              </a:rPr>
              <a:t>simulado con un pulso del </a:t>
            </a:r>
            <a:r>
              <a:rPr lang="es-MX" sz="1000" dirty="0" err="1">
                <a:solidFill>
                  <a:srgbClr val="C00000"/>
                </a:solidFill>
              </a:rPr>
              <a:t>boton</a:t>
            </a:r>
            <a:r>
              <a:rPr lang="es-MX" sz="1000" dirty="0"/>
              <a:t>)</a:t>
            </a:r>
          </a:p>
          <a:p>
            <a:pPr algn="ctr"/>
            <a:endParaRPr lang="es-MX" sz="1000" dirty="0"/>
          </a:p>
        </p:txBody>
      </p:sp>
      <p:cxnSp>
        <p:nvCxnSpPr>
          <p:cNvPr id="19" name="Conector recto de flecha 18"/>
          <p:cNvCxnSpPr>
            <a:stCxn id="13" idx="3"/>
            <a:endCxn id="17" idx="1"/>
          </p:cNvCxnSpPr>
          <p:nvPr/>
        </p:nvCxnSpPr>
        <p:spPr>
          <a:xfrm>
            <a:off x="2174136" y="3732605"/>
            <a:ext cx="251503" cy="11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Rectángulo redondeado 21"/>
          <p:cNvSpPr/>
          <p:nvPr/>
        </p:nvSpPr>
        <p:spPr>
          <a:xfrm>
            <a:off x="4233442" y="2915564"/>
            <a:ext cx="986156" cy="10549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MX" sz="1000" dirty="0" smtClean="0"/>
              <a:t>Encender el n led (donde n puede ser  1 2 o 3er led)   </a:t>
            </a:r>
            <a:endParaRPr lang="es-MX" sz="1000" dirty="0"/>
          </a:p>
        </p:txBody>
      </p:sp>
      <p:cxnSp>
        <p:nvCxnSpPr>
          <p:cNvPr id="24" name="Conector recto de flecha 23"/>
          <p:cNvCxnSpPr>
            <a:stCxn id="17" idx="3"/>
            <a:endCxn id="22" idx="1"/>
          </p:cNvCxnSpPr>
          <p:nvPr/>
        </p:nvCxnSpPr>
        <p:spPr>
          <a:xfrm flipV="1">
            <a:off x="3862309" y="3722914"/>
            <a:ext cx="371133" cy="980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Elipse 35"/>
          <p:cNvSpPr/>
          <p:nvPr/>
        </p:nvSpPr>
        <p:spPr>
          <a:xfrm>
            <a:off x="1031011" y="1567302"/>
            <a:ext cx="338111" cy="30136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cxnSp>
        <p:nvCxnSpPr>
          <p:cNvPr id="38" name="Conector recto de flecha 37"/>
          <p:cNvCxnSpPr>
            <a:endCxn id="12" idx="1"/>
          </p:cNvCxnSpPr>
          <p:nvPr/>
        </p:nvCxnSpPr>
        <p:spPr>
          <a:xfrm>
            <a:off x="1406234" y="1717984"/>
            <a:ext cx="74224"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0" name="CuadroTexto 49"/>
          <p:cNvSpPr txBox="1"/>
          <p:nvPr/>
        </p:nvSpPr>
        <p:spPr>
          <a:xfrm>
            <a:off x="3816004" y="3358283"/>
            <a:ext cx="297808" cy="261610"/>
          </a:xfrm>
          <a:prstGeom prst="rect">
            <a:avLst/>
          </a:prstGeom>
          <a:noFill/>
        </p:spPr>
        <p:txBody>
          <a:bodyPr wrap="square" rtlCol="0">
            <a:spAutoFit/>
          </a:bodyPr>
          <a:lstStyle/>
          <a:p>
            <a:r>
              <a:rPr lang="es-MX" sz="1100" dirty="0" smtClean="0"/>
              <a:t>si</a:t>
            </a:r>
            <a:endParaRPr lang="es-MX" sz="1100" dirty="0"/>
          </a:p>
        </p:txBody>
      </p:sp>
      <p:sp>
        <p:nvSpPr>
          <p:cNvPr id="54" name="Rombo 53"/>
          <p:cNvSpPr/>
          <p:nvPr/>
        </p:nvSpPr>
        <p:spPr>
          <a:xfrm>
            <a:off x="4749505" y="1058238"/>
            <a:ext cx="1486908" cy="1305527"/>
          </a:xfrm>
          <a:prstGeom prst="diamond">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s-MX" sz="1000" dirty="0" smtClean="0"/>
              <a:t>El usuario abrió la tapa Y tomo su medicina ?</a:t>
            </a:r>
            <a:endParaRPr lang="es-MX" sz="1000" dirty="0"/>
          </a:p>
          <a:p>
            <a:pPr algn="ctr"/>
            <a:endParaRPr lang="es-MX" sz="1000" dirty="0"/>
          </a:p>
        </p:txBody>
      </p:sp>
      <p:cxnSp>
        <p:nvCxnSpPr>
          <p:cNvPr id="63" name="Conector recto de flecha 62"/>
          <p:cNvCxnSpPr>
            <a:stCxn id="22" idx="3"/>
            <a:endCxn id="54" idx="2"/>
          </p:cNvCxnSpPr>
          <p:nvPr/>
        </p:nvCxnSpPr>
        <p:spPr>
          <a:xfrm flipV="1">
            <a:off x="5219598" y="2363765"/>
            <a:ext cx="273361" cy="1359149"/>
          </a:xfrm>
          <a:prstGeom prst="bentConnector2">
            <a:avLst/>
          </a:prstGeom>
          <a:ln>
            <a:tailEnd type="triangle"/>
          </a:ln>
        </p:spPr>
        <p:style>
          <a:lnRef idx="2">
            <a:schemeClr val="accent2"/>
          </a:lnRef>
          <a:fillRef idx="0">
            <a:schemeClr val="accent2"/>
          </a:fillRef>
          <a:effectRef idx="1">
            <a:schemeClr val="accent2"/>
          </a:effectRef>
          <a:fontRef idx="minor">
            <a:schemeClr val="tx1"/>
          </a:fontRef>
        </p:style>
      </p:cxnSp>
      <p:sp>
        <p:nvSpPr>
          <p:cNvPr id="68" name="Rectángulo redondeado 67"/>
          <p:cNvSpPr/>
          <p:nvPr/>
        </p:nvSpPr>
        <p:spPr>
          <a:xfrm>
            <a:off x="7217820" y="3167786"/>
            <a:ext cx="986156" cy="495099"/>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s-MX" sz="1000" dirty="0" smtClean="0"/>
              <a:t>No encender mas ese n led </a:t>
            </a:r>
            <a:endParaRPr lang="es-MX" sz="1000" dirty="0"/>
          </a:p>
        </p:txBody>
      </p:sp>
      <p:cxnSp>
        <p:nvCxnSpPr>
          <p:cNvPr id="20" name="Conector recto de flecha 62"/>
          <p:cNvCxnSpPr>
            <a:stCxn id="54" idx="3"/>
            <a:endCxn id="68" idx="1"/>
          </p:cNvCxnSpPr>
          <p:nvPr/>
        </p:nvCxnSpPr>
        <p:spPr>
          <a:xfrm>
            <a:off x="6236413" y="1711002"/>
            <a:ext cx="981407" cy="1704334"/>
          </a:xfrm>
          <a:prstGeom prst="bentConnector3">
            <a:avLst>
              <a:gd name="adj1" fmla="val 50000"/>
            </a:avLst>
          </a:prstGeom>
          <a:ln>
            <a:tailEnd type="triangle"/>
          </a:ln>
        </p:spPr>
        <p:style>
          <a:lnRef idx="2">
            <a:schemeClr val="accent2"/>
          </a:lnRef>
          <a:fillRef idx="0">
            <a:schemeClr val="accent2"/>
          </a:fillRef>
          <a:effectRef idx="1">
            <a:schemeClr val="accent2"/>
          </a:effectRef>
          <a:fontRef idx="minor">
            <a:schemeClr val="tx1"/>
          </a:fontRef>
        </p:style>
      </p:cxnSp>
      <p:sp>
        <p:nvSpPr>
          <p:cNvPr id="30" name="CuadroTexto 29"/>
          <p:cNvSpPr txBox="1"/>
          <p:nvPr/>
        </p:nvSpPr>
        <p:spPr>
          <a:xfrm>
            <a:off x="6727116" y="2033676"/>
            <a:ext cx="297808" cy="261610"/>
          </a:xfrm>
          <a:prstGeom prst="rect">
            <a:avLst/>
          </a:prstGeom>
          <a:noFill/>
        </p:spPr>
        <p:txBody>
          <a:bodyPr wrap="square" rtlCol="0">
            <a:spAutoFit/>
          </a:bodyPr>
          <a:lstStyle/>
          <a:p>
            <a:r>
              <a:rPr lang="es-MX" sz="1100" dirty="0" smtClean="0"/>
              <a:t>si</a:t>
            </a:r>
            <a:endParaRPr lang="es-MX" sz="1100" dirty="0"/>
          </a:p>
        </p:txBody>
      </p:sp>
      <p:cxnSp>
        <p:nvCxnSpPr>
          <p:cNvPr id="31" name="Conector recto de flecha 62"/>
          <p:cNvCxnSpPr/>
          <p:nvPr/>
        </p:nvCxnSpPr>
        <p:spPr>
          <a:xfrm rot="16200000" flipH="1">
            <a:off x="4619231" y="1931971"/>
            <a:ext cx="2674369" cy="926908"/>
          </a:xfrm>
          <a:prstGeom prst="bentConnector3">
            <a:avLst>
              <a:gd name="adj1" fmla="val -8548"/>
            </a:avLst>
          </a:prstGeom>
          <a:ln>
            <a:tailEnd type="triangle"/>
          </a:ln>
        </p:spPr>
        <p:style>
          <a:lnRef idx="2">
            <a:schemeClr val="accent6"/>
          </a:lnRef>
          <a:fillRef idx="0">
            <a:schemeClr val="accent6"/>
          </a:fillRef>
          <a:effectRef idx="1">
            <a:schemeClr val="accent6"/>
          </a:effectRef>
          <a:fontRef idx="minor">
            <a:schemeClr val="tx1"/>
          </a:fontRef>
        </p:style>
      </p:cxnSp>
      <p:sp>
        <p:nvSpPr>
          <p:cNvPr id="35" name="Rectángulo redondeado 34"/>
          <p:cNvSpPr/>
          <p:nvPr/>
        </p:nvSpPr>
        <p:spPr>
          <a:xfrm>
            <a:off x="5986037" y="3731822"/>
            <a:ext cx="986156" cy="49509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MX" sz="1000" dirty="0" smtClean="0"/>
              <a:t>Todo continua normal</a:t>
            </a:r>
            <a:endParaRPr lang="es-MX" sz="1000" dirty="0"/>
          </a:p>
        </p:txBody>
      </p:sp>
      <p:sp>
        <p:nvSpPr>
          <p:cNvPr id="40" name="CuadroTexto 39"/>
          <p:cNvSpPr txBox="1"/>
          <p:nvPr/>
        </p:nvSpPr>
        <p:spPr>
          <a:xfrm>
            <a:off x="6429308" y="1288055"/>
            <a:ext cx="437532" cy="261610"/>
          </a:xfrm>
          <a:prstGeom prst="rect">
            <a:avLst/>
          </a:prstGeom>
          <a:noFill/>
        </p:spPr>
        <p:txBody>
          <a:bodyPr wrap="square" rtlCol="0">
            <a:spAutoFit/>
          </a:bodyPr>
          <a:lstStyle/>
          <a:p>
            <a:r>
              <a:rPr lang="es-MX" sz="1100" dirty="0" smtClean="0"/>
              <a:t>no</a:t>
            </a:r>
            <a:endParaRPr lang="es-MX" sz="1100" dirty="0"/>
          </a:p>
        </p:txBody>
      </p:sp>
    </p:spTree>
    <p:extLst>
      <p:ext uri="{BB962C8B-B14F-4D97-AF65-F5344CB8AC3E}">
        <p14:creationId xmlns:p14="http://schemas.microsoft.com/office/powerpoint/2010/main" val="3574042082"/>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15"/>
        <p:cNvGrpSpPr/>
        <p:nvPr/>
      </p:nvGrpSpPr>
      <p:grpSpPr>
        <a:xfrm>
          <a:off x="0" y="0"/>
          <a:ext cx="0" cy="0"/>
          <a:chOff x="0" y="0"/>
          <a:chExt cx="0" cy="0"/>
        </a:xfrm>
      </p:grpSpPr>
      <p:sp>
        <p:nvSpPr>
          <p:cNvPr id="216" name="Google Shape;216;p29"/>
          <p:cNvSpPr txBox="1">
            <a:spLocks noGrp="1"/>
          </p:cNvSpPr>
          <p:nvPr>
            <p:ph type="ctrTitle" idx="4294967295"/>
          </p:nvPr>
        </p:nvSpPr>
        <p:spPr>
          <a:xfrm>
            <a:off x="685800" y="343200"/>
            <a:ext cx="4754400" cy="894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a:t>89,526,124$</a:t>
            </a:r>
          </a:p>
        </p:txBody>
      </p:sp>
      <p:sp>
        <p:nvSpPr>
          <p:cNvPr id="217" name="Google Shape;217;p29"/>
          <p:cNvSpPr txBox="1">
            <a:spLocks noGrp="1"/>
          </p:cNvSpPr>
          <p:nvPr>
            <p:ph type="subTitle" idx="4294967295"/>
          </p:nvPr>
        </p:nvSpPr>
        <p:spPr>
          <a:xfrm>
            <a:off x="685800" y="1030308"/>
            <a:ext cx="4754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GB" sz="2400"/>
              <a:t>That’s a lot of money</a:t>
            </a:r>
            <a:endParaRPr sz="2400"/>
          </a:p>
        </p:txBody>
      </p:sp>
      <p:sp>
        <p:nvSpPr>
          <p:cNvPr id="218" name="Google Shape;218;p29"/>
          <p:cNvSpPr txBox="1">
            <a:spLocks noGrp="1"/>
          </p:cNvSpPr>
          <p:nvPr>
            <p:ph type="ctrTitle" idx="4294967295"/>
          </p:nvPr>
        </p:nvSpPr>
        <p:spPr>
          <a:xfrm>
            <a:off x="685800" y="3429294"/>
            <a:ext cx="4754400" cy="894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a:t>100%</a:t>
            </a:r>
          </a:p>
        </p:txBody>
      </p:sp>
      <p:sp>
        <p:nvSpPr>
          <p:cNvPr id="219" name="Google Shape;219;p29"/>
          <p:cNvSpPr txBox="1">
            <a:spLocks noGrp="1"/>
          </p:cNvSpPr>
          <p:nvPr>
            <p:ph type="subTitle" idx="4294967295"/>
          </p:nvPr>
        </p:nvSpPr>
        <p:spPr>
          <a:xfrm>
            <a:off x="685800" y="4116401"/>
            <a:ext cx="4754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GB" sz="2400"/>
              <a:t>Total success!</a:t>
            </a:r>
            <a:endParaRPr sz="2400"/>
          </a:p>
        </p:txBody>
      </p:sp>
      <p:sp>
        <p:nvSpPr>
          <p:cNvPr id="220" name="Google Shape;220;p29"/>
          <p:cNvSpPr txBox="1">
            <a:spLocks noGrp="1"/>
          </p:cNvSpPr>
          <p:nvPr>
            <p:ph type="ctrTitle" idx="4294967295"/>
          </p:nvPr>
        </p:nvSpPr>
        <p:spPr>
          <a:xfrm>
            <a:off x="685800" y="1886247"/>
            <a:ext cx="4754400" cy="894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a:t>185,244 users</a:t>
            </a:r>
          </a:p>
        </p:txBody>
      </p:sp>
      <p:sp>
        <p:nvSpPr>
          <p:cNvPr id="221" name="Google Shape;221;p29"/>
          <p:cNvSpPr txBox="1">
            <a:spLocks noGrp="1"/>
          </p:cNvSpPr>
          <p:nvPr>
            <p:ph type="subTitle" idx="4294967295"/>
          </p:nvPr>
        </p:nvSpPr>
        <p:spPr>
          <a:xfrm>
            <a:off x="685800" y="2573354"/>
            <a:ext cx="4754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GB" sz="2400"/>
              <a:t>And a lot of users</a:t>
            </a:r>
            <a:endParaRPr sz="2400"/>
          </a:p>
        </p:txBody>
      </p:sp>
      <p:sp>
        <p:nvSpPr>
          <p:cNvPr id="222" name="Google Shape;222;p2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t>9</a:t>
            </a:fld>
            <a:endParaRPr lang="en-GB"/>
          </a:p>
        </p:txBody>
      </p:sp>
    </p:spTree>
  </p:cSld>
  <p:clrMapOvr>
    <a:masterClrMapping/>
  </p:clrMapOvr>
  <p:transition>
    <p:fade thruBlk="1"/>
  </p:transition>
  <p:timing>
    <p:tnLst>
      <p:par>
        <p:cTn id="1" dur="indefinite" restart="never" nodeType="tmRoot"/>
      </p:par>
    </p:tnLst>
  </p:timing>
</p:sld>
</file>

<file path=ppt/theme/theme1.xml><?xml version="1.0" encoding="utf-8"?>
<a:theme xmlns:a="http://schemas.openxmlformats.org/drawingml/2006/main" name="Gowe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TotalTime>
  <Words>450</Words>
  <Application>Microsoft Office PowerPoint</Application>
  <PresentationFormat>Presentación en pantalla (16:9)</PresentationFormat>
  <Paragraphs>77</Paragraphs>
  <Slides>10</Slides>
  <Notes>8</Notes>
  <HiddenSlides>1</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Poppins</vt:lpstr>
      <vt:lpstr>Poppins Light</vt:lpstr>
      <vt:lpstr>Muli</vt:lpstr>
      <vt:lpstr>Muli Light</vt:lpstr>
      <vt:lpstr>Arial</vt:lpstr>
      <vt:lpstr>Gower template</vt:lpstr>
      <vt:lpstr> Statement of the problem </vt:lpstr>
      <vt:lpstr> Mnemosina PillBox   M&amp;A </vt:lpstr>
      <vt:lpstr>Presentación de PowerPoint</vt:lpstr>
      <vt:lpstr>Value Proposal</vt:lpstr>
      <vt:lpstr>Structure of the Market</vt:lpstr>
      <vt:lpstr>Presentación de PowerPoint</vt:lpstr>
      <vt:lpstr>Presentación de PowerPoint</vt:lpstr>
      <vt:lpstr>Presentación de PowerPoint</vt:lpstr>
      <vt:lpstr>89,526,124$</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PillBox</dc:title>
  <dc:creator/>
  <cp:lastModifiedBy>Eider Diaz</cp:lastModifiedBy>
  <cp:revision>24</cp:revision>
  <dcterms:created xsi:type="dcterms:W3CDTF">2019-03-08T20:11:00Z</dcterms:created>
  <dcterms:modified xsi:type="dcterms:W3CDTF">2019-03-23T01:04:04Z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3082-10.2.0.7635</vt:lpwstr>
  </property>
</Properties>
</file>